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28"/>
  </p:handoutMasterIdLst>
  <p:sldIdLst>
    <p:sldId id="256" r:id="rId3"/>
    <p:sldId id="776" r:id="rId5"/>
    <p:sldId id="3047" r:id="rId6"/>
    <p:sldId id="3048" r:id="rId7"/>
    <p:sldId id="3049" r:id="rId8"/>
    <p:sldId id="3050" r:id="rId9"/>
    <p:sldId id="1520" r:id="rId10"/>
    <p:sldId id="1944" r:id="rId11"/>
    <p:sldId id="1945" r:id="rId12"/>
    <p:sldId id="3054" r:id="rId13"/>
    <p:sldId id="3055" r:id="rId14"/>
    <p:sldId id="1946" r:id="rId15"/>
    <p:sldId id="1947" r:id="rId16"/>
    <p:sldId id="2906" r:id="rId17"/>
    <p:sldId id="1948" r:id="rId18"/>
    <p:sldId id="1949" r:id="rId19"/>
    <p:sldId id="2018" r:id="rId20"/>
    <p:sldId id="2019" r:id="rId21"/>
    <p:sldId id="2020" r:id="rId22"/>
    <p:sldId id="2021" r:id="rId23"/>
    <p:sldId id="2022" r:id="rId24"/>
    <p:sldId id="2023" r:id="rId25"/>
    <p:sldId id="2024" r:id="rId26"/>
    <p:sldId id="2025" r:id="rId27"/>
    <p:sldId id="2094" r:id="rId28"/>
    <p:sldId id="2095" r:id="rId29"/>
    <p:sldId id="2164" r:id="rId30"/>
    <p:sldId id="2165" r:id="rId31"/>
    <p:sldId id="2166" r:id="rId32"/>
    <p:sldId id="2167" r:id="rId33"/>
    <p:sldId id="2168" r:id="rId34"/>
    <p:sldId id="2169" r:id="rId35"/>
    <p:sldId id="2170" r:id="rId36"/>
    <p:sldId id="2171" r:id="rId37"/>
    <p:sldId id="2172" r:id="rId38"/>
    <p:sldId id="2173" r:id="rId39"/>
    <p:sldId id="2174" r:id="rId40"/>
    <p:sldId id="2175" r:id="rId41"/>
    <p:sldId id="2244" r:id="rId42"/>
    <p:sldId id="2245" r:id="rId43"/>
    <p:sldId id="2246" r:id="rId44"/>
    <p:sldId id="2247" r:id="rId45"/>
    <p:sldId id="2248" r:id="rId46"/>
    <p:sldId id="2249" r:id="rId47"/>
    <p:sldId id="2250" r:id="rId48"/>
    <p:sldId id="2251" r:id="rId49"/>
    <p:sldId id="2320" r:id="rId50"/>
    <p:sldId id="2321" r:id="rId51"/>
    <p:sldId id="2322" r:id="rId52"/>
    <p:sldId id="2323" r:id="rId53"/>
    <p:sldId id="2324" r:id="rId54"/>
    <p:sldId id="2325" r:id="rId55"/>
    <p:sldId id="2394" r:id="rId56"/>
    <p:sldId id="2395" r:id="rId57"/>
    <p:sldId id="2396" r:id="rId58"/>
    <p:sldId id="2397" r:id="rId59"/>
    <p:sldId id="3058" r:id="rId60"/>
    <p:sldId id="2398" r:id="rId61"/>
    <p:sldId id="2399" r:id="rId62"/>
    <p:sldId id="2400" r:id="rId63"/>
    <p:sldId id="2401" r:id="rId64"/>
    <p:sldId id="2402" r:id="rId65"/>
    <p:sldId id="2403" r:id="rId66"/>
    <p:sldId id="2404" r:id="rId67"/>
    <p:sldId id="2405" r:id="rId68"/>
    <p:sldId id="2406" r:id="rId69"/>
    <p:sldId id="2407" r:id="rId70"/>
    <p:sldId id="2408" r:id="rId71"/>
    <p:sldId id="3057" r:id="rId72"/>
    <p:sldId id="2477" r:id="rId73"/>
    <p:sldId id="2478" r:id="rId74"/>
    <p:sldId id="2479" r:id="rId75"/>
    <p:sldId id="2480" r:id="rId76"/>
    <p:sldId id="2481" r:id="rId77"/>
    <p:sldId id="2482" r:id="rId78"/>
    <p:sldId id="2483" r:id="rId79"/>
    <p:sldId id="2552" r:id="rId80"/>
    <p:sldId id="2553" r:id="rId81"/>
    <p:sldId id="2554" r:id="rId82"/>
    <p:sldId id="2556" r:id="rId83"/>
    <p:sldId id="2557" r:id="rId84"/>
    <p:sldId id="2558" r:id="rId85"/>
    <p:sldId id="2559" r:id="rId86"/>
    <p:sldId id="2560" r:id="rId87"/>
    <p:sldId id="2561" r:id="rId88"/>
    <p:sldId id="2562" r:id="rId89"/>
    <p:sldId id="2631" r:id="rId90"/>
    <p:sldId id="2633" r:id="rId91"/>
    <p:sldId id="2632" r:id="rId92"/>
    <p:sldId id="2634" r:id="rId93"/>
    <p:sldId id="2635" r:id="rId94"/>
    <p:sldId id="2636" r:id="rId95"/>
    <p:sldId id="2637" r:id="rId96"/>
    <p:sldId id="2638" r:id="rId97"/>
    <p:sldId id="2639" r:id="rId98"/>
    <p:sldId id="2640" r:id="rId99"/>
    <p:sldId id="2641" r:id="rId100"/>
    <p:sldId id="2642" r:id="rId101"/>
    <p:sldId id="2643" r:id="rId102"/>
    <p:sldId id="2644" r:id="rId103"/>
    <p:sldId id="2645" r:id="rId104"/>
    <p:sldId id="2646" r:id="rId105"/>
    <p:sldId id="2647" r:id="rId106"/>
    <p:sldId id="2648" r:id="rId107"/>
    <p:sldId id="2649" r:id="rId108"/>
    <p:sldId id="2650" r:id="rId109"/>
    <p:sldId id="2651" r:id="rId110"/>
    <p:sldId id="2652" r:id="rId111"/>
    <p:sldId id="2653" r:id="rId112"/>
    <p:sldId id="2654" r:id="rId113"/>
    <p:sldId id="2655" r:id="rId114"/>
    <p:sldId id="2656" r:id="rId115"/>
    <p:sldId id="2726" r:id="rId116"/>
    <p:sldId id="2727" r:id="rId117"/>
    <p:sldId id="2728" r:id="rId118"/>
    <p:sldId id="2729" r:id="rId119"/>
    <p:sldId id="2898" r:id="rId120"/>
    <p:sldId id="2899" r:id="rId121"/>
    <p:sldId id="2900" r:id="rId122"/>
    <p:sldId id="2901" r:id="rId123"/>
    <p:sldId id="2902" r:id="rId124"/>
    <p:sldId id="2903" r:id="rId125"/>
    <p:sldId id="2904" r:id="rId126"/>
    <p:sldId id="2905" r:id="rId127"/>
  </p:sldIdLst>
  <p:sldSz cx="9144000" cy="6858000" type="letter"/>
  <p:notesSz cx="9163050" cy="6877050"/>
  <p:custDataLst>
    <p:tags r:id="rId132"/>
  </p:custDataLst>
  <p:kinsoku lang="zh-CN" invalStChars="、。，．・：；？！゛゜ヽヾゝゞ々ー’”）〕］｝〉》」』】°‰′″℃￠％ぁぃぅぇぉっゃゅょゎァィゥェォッャュョヮヵヶ!%),.:;?]}｡｣､･ｧｨｩｪｫｬｭｮｯｰﾞﾟ" invalEndChars="‘“（〔［｛〈《「『【￥＄$([\{｢￡"/>
  <p:defaultTextStyle>
    <a:defPPr>
      <a:defRPr lang="en-US"/>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217" userDrawn="1">
          <p15:clr>
            <a:srgbClr val="A4A3A4"/>
          </p15:clr>
        </p15:guide>
        <p15:guide id="2" pos="2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2FDB2607-1784-4EEB-B798-7EB5836EED8A}">
        <p14:showMediaCtrls xmlns:p14="http://schemas.microsoft.com/office/powerpoint/2010/main" val="1"/>
      </p:ext>
    </p:extLst>
  </p:showPr>
  <p:clrMru>
    <a:srgbClr val="134AD5"/>
    <a:srgbClr val="B3380D"/>
    <a:srgbClr val="E6E6E6"/>
    <a:srgbClr val="660066"/>
    <a:srgbClr val="CC0000"/>
    <a:srgbClr val="FF0000"/>
    <a:srgbClr val="800000"/>
    <a:srgbClr val="000066"/>
    <a:srgbClr val="003300"/>
    <a:srgbClr val="005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646"/>
    <p:restoredTop sz="73912"/>
  </p:normalViewPr>
  <p:slideViewPr>
    <p:cSldViewPr showGuides="1">
      <p:cViewPr varScale="1">
        <p:scale>
          <a:sx n="75" d="100"/>
          <a:sy n="75" d="100"/>
        </p:scale>
        <p:origin x="-1092" y="-102"/>
      </p:cViewPr>
      <p:guideLst>
        <p:guide orient="horz" pos="2217"/>
        <p:guide pos="2872"/>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100" d="100"/>
        <a:sy n="100" d="100"/>
      </p:scale>
      <p:origin x="0" y="1812"/>
    </p:cViewPr>
  </p:sorter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2" Type="http://schemas.openxmlformats.org/officeDocument/2006/relationships/tags" Target="tags/tag306.xml"/><Relationship Id="rId131" Type="http://schemas.openxmlformats.org/officeDocument/2006/relationships/tableStyles" Target="tableStyles.xml"/><Relationship Id="rId130" Type="http://schemas.openxmlformats.org/officeDocument/2006/relationships/viewProps" Target="viewProps.xml"/><Relationship Id="rId13" Type="http://schemas.openxmlformats.org/officeDocument/2006/relationships/slide" Target="slides/slide10.xml"/><Relationship Id="rId129" Type="http://schemas.openxmlformats.org/officeDocument/2006/relationships/presProps" Target="presProps.xml"/><Relationship Id="rId128" Type="http://schemas.openxmlformats.org/officeDocument/2006/relationships/handoutMaster" Target="handoutMasters/handoutMaster1.xml"/><Relationship Id="rId127" Type="http://schemas.openxmlformats.org/officeDocument/2006/relationships/slide" Target="slides/slide124.xml"/><Relationship Id="rId126" Type="http://schemas.openxmlformats.org/officeDocument/2006/relationships/slide" Target="slides/slide123.xml"/><Relationship Id="rId125" Type="http://schemas.openxmlformats.org/officeDocument/2006/relationships/slide" Target="slides/slide122.xml"/><Relationship Id="rId124" Type="http://schemas.openxmlformats.org/officeDocument/2006/relationships/slide" Target="slides/slide121.xml"/><Relationship Id="rId123" Type="http://schemas.openxmlformats.org/officeDocument/2006/relationships/slide" Target="slides/slide120.xml"/><Relationship Id="rId122" Type="http://schemas.openxmlformats.org/officeDocument/2006/relationships/slide" Target="slides/slide119.xml"/><Relationship Id="rId121" Type="http://schemas.openxmlformats.org/officeDocument/2006/relationships/slide" Target="slides/slide118.xml"/><Relationship Id="rId120" Type="http://schemas.openxmlformats.org/officeDocument/2006/relationships/slide" Target="slides/slide117.xml"/><Relationship Id="rId12" Type="http://schemas.openxmlformats.org/officeDocument/2006/relationships/slide" Target="slides/slide9.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align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alignImgPlace1">
    <dgm:fillClrLst>
      <a:srgbClr val="A5A5A5">
        <a:tint val="50000"/>
      </a:srgbClr>
      <a:srgbClr val="FFC000">
        <a:tint val="20000"/>
      </a:srgbClr>
    </dgm:fillClrLst>
    <dgm:linClrLst meth="repeat">
      <a:sysClr val="window" lastClr="FFFFFF"/>
    </dgm:linClrLst>
    <dgm:effectClrLst/>
    <dgm:txLinClrLst/>
    <dgm:txFillClrLst meth="repeat">
      <a:sysClr val="window" lastClr="FFFFFF"/>
    </dgm:txFillClrLst>
    <dgm:txEffectClrLst/>
  </dgm:styleLbl>
  <dgm:styleLbl name="alignNode1">
    <dgm:fillClrLst>
      <a:srgbClr val="A5A5A5"/>
      <a:srgbClr val="FFC000"/>
    </dgm:fillClrLst>
    <dgm:linClrLst>
      <a:srgbClr val="A5A5A5"/>
      <a:srgbClr val="FFC000"/>
    </dgm:linClrLst>
    <dgm:effectClrLst/>
    <dgm:txLinClrLst/>
    <dgm:txFillClrLst/>
    <dgm:txEffectClrLst/>
  </dgm:styleLbl>
  <dgm:styleLbl name="asst0">
    <dgm:fillClrLst meth="repeat">
      <a:srgbClr val="A5A5A5"/>
    </dgm:fillClrLst>
    <dgm:linClrLst meth="repeat">
      <a:sysClr val="window" lastClr="FFFFFF">
        <a:shade val="80000"/>
      </a:sysClr>
    </dgm:linClrLst>
    <dgm:effectClrLst/>
    <dgm:txLinClrLst/>
    <dgm:txFillClrLst/>
    <dgm:txEffectClrLst/>
  </dgm:styleLbl>
  <dgm:styleLbl name="asst1">
    <dgm:fillClrLst meth="repeat">
      <a:srgbClr val="FFC000"/>
    </dgm:fillClrLst>
    <dgm:linClrLst meth="repeat">
      <a:sysClr val="window" lastClr="FFFFFF">
        <a:shade val="80000"/>
      </a:sysClr>
    </dgm:linClrLst>
    <dgm:effectClrLst/>
    <dgm:txLinClrLst/>
    <dgm:txFillClrLst/>
    <dgm:txEffectClrLst/>
  </dgm:styleLbl>
  <dgm:styleLbl name="asst2">
    <dgm:fillClrLst>
      <a:srgbClr val="4472C4"/>
    </dgm:fillClrLst>
    <dgm:linClrLst meth="repeat">
      <a:sysClr val="window" lastClr="FFFFFF"/>
    </dgm:linClrLst>
    <dgm:effectClrLst/>
    <dgm:txLinClrLst/>
    <dgm:txFillClrLst/>
    <dgm:txEffectClrLst/>
  </dgm:styleLbl>
  <dgm:styleLbl name="asst3">
    <dgm:fillClrLst>
      <a:srgbClr val="70AD47"/>
    </dgm:fillClrLst>
    <dgm:linClrLst meth="repeat">
      <a:sysClr val="window" lastClr="FFFFFF"/>
    </dgm:linClrLst>
    <dgm:effectClrLst/>
    <dgm:txLinClrLst/>
    <dgm:txFillClrLst/>
    <dgm:txEffectClrLst/>
  </dgm:styleLbl>
  <dgm:styleLbl name="asst4">
    <dgm:fillClrLst>
      <a:srgbClr val="5B9BD5"/>
    </dgm:fillClrLst>
    <dgm:linClrLst meth="repeat">
      <a:sysClr val="window" lastClr="FFFFFF"/>
    </dgm:linClrLst>
    <dgm:effectClrLst/>
    <dgm:txLinClrLst/>
    <dgm:txFillClrLst/>
    <dgm:txEffectClrLst/>
  </dgm:styleLbl>
  <dgm:styleLbl name="b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bg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bgImgPlace1">
    <dgm:fillClrLst>
      <a:srgbClr val="A5A5A5">
        <a:tint val="50000"/>
      </a:srgbClr>
      <a:srgbClr val="FFC000">
        <a:tint val="20000"/>
      </a:srgbClr>
    </dgm:fillClrLst>
    <dgm:linClrLst meth="repeat">
      <a:sysClr val="window" lastClr="FFFFFF"/>
    </dgm:linClrLst>
    <dgm:effectClrLst/>
    <dgm:txLinClrLst/>
    <dgm:txFillClrLst meth="repeat">
      <a:sysClr val="window" lastClr="FFFFFF"/>
    </dgm:txFillClrLst>
    <dgm:txEffectClrLst/>
  </dgm:styleLbl>
  <dgm:styleLbl name="bgShp">
    <dgm:fillClrLst meth="repeat">
      <a:srgbClr val="A5A5A5">
        <a:tint val="40000"/>
      </a:srgbClr>
    </dgm:fillClrLst>
    <dgm:linClrLst meth="repeat">
      <a:sysClr val="windowText" lastClr="000000"/>
    </dgm:linClrLst>
    <dgm:effectClrLst/>
    <dgm:txLinClrLst/>
    <dgm:txFillClrLst meth="repeat">
      <a:sysClr val="windowText" lastClr="000000"/>
    </dgm:txFillClrLst>
    <dgm:txEffectClrLst/>
  </dgm:styleLbl>
  <dgm:styleLbl name="bgSibTrans2D1">
    <dgm:fillClrLst>
      <a:srgbClr val="A5A5A5"/>
      <a:srgbClr val="FFC000"/>
    </dgm:fillClrLst>
    <dgm:linClrLst meth="repeat">
      <a:sysClr val="window" lastClr="FFFFFF"/>
    </dgm:linClrLst>
    <dgm:effectClrLst/>
    <dgm:txLinClrLst/>
    <dgm:txFillClrLst meth="repeat">
      <a:sysClr val="window" lastClr="FFFFFF"/>
    </dgm:txFillClrLst>
    <dgm:txEffectClrLst/>
  </dgm:styleLbl>
  <dgm:styleLbl name="callout">
    <dgm:fillClrLst meth="repeat">
      <a:srgbClr val="A5A5A5"/>
    </dgm:fillClrLst>
    <dgm:linClrLst meth="repeat">
      <a:srgbClr val="A5A5A5">
        <a:tint val="50000"/>
      </a:srgbClr>
    </dgm:linClrLst>
    <dgm:effectClrLst/>
    <dgm:txLinClrLst/>
    <dgm:txFillClrLst meth="repeat">
      <a:sysClr val="windowText" lastClr="000000"/>
    </dgm:txFillClrLst>
    <dgm:txEffectClrLst/>
  </dgm:styleLbl>
  <dgm:styleLbl name="conF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dkBgShp">
    <dgm:fillClrLst meth="repeat">
      <a:srgbClr val="A5A5A5">
        <a:shade val="90000"/>
      </a:srgbClr>
    </dgm:fillClrLst>
    <dgm:linClrLst meth="repeat">
      <a:sysClr val="windowText" lastClr="000000"/>
    </dgm:linClrLst>
    <dgm:effectClrLst/>
    <dgm:txLinClrLst/>
    <dgm:txFillClrLst meth="repeat">
      <a:sysClr val="window" lastClr="FFFFFF"/>
    </dgm:txFillClrLst>
    <dgm:txEffectClrLst/>
  </dgm:styleLbl>
  <dgm:styleLbl name="fgAcc0">
    <dgm:fillClrLst meth="repeat">
      <a:sysClr val="window" lastClr="FFFFFF">
        <a:alpha val="90000"/>
      </a:sysClr>
    </dgm:fillClrLst>
    <dgm:linClrLst>
      <a:srgbClr val="ED7D31"/>
    </dgm:linClrLst>
    <dgm:effectClrLst/>
    <dgm:txLinClrLst/>
    <dgm:txFillClrLst meth="repeat">
      <a:sysClr val="windowText" lastClr="000000"/>
    </dgm:txFillClrLst>
    <dgm:txEffectClrLst/>
  </dgm:styleLbl>
  <dgm:styleLbl name="f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fgAcc2">
    <dgm:fillClrLst meth="repeat">
      <a:sysClr val="window" lastClr="FFFFFF">
        <a:alpha val="90000"/>
      </a:sysClr>
    </dgm:fillClrLst>
    <dgm:linClrLst>
      <a:srgbClr val="FFC000"/>
    </dgm:linClrLst>
    <dgm:effectClrLst/>
    <dgm:txLinClrLst/>
    <dgm:txFillClrLst meth="repeat">
      <a:sysClr val="windowText" lastClr="000000"/>
    </dgm:txFillClrLst>
    <dgm:txEffectClrLst/>
  </dgm:styleLbl>
  <dgm:styleLbl name="fgAcc3">
    <dgm:fillClrLst meth="repeat">
      <a:sysClr val="window" lastClr="FFFFFF">
        <a:alpha val="90000"/>
      </a:sysClr>
    </dgm:fillClrLst>
    <dgm:linClrLst>
      <a:srgbClr val="4472C4"/>
    </dgm:linClrLst>
    <dgm:effectClrLst/>
    <dgm:txLinClrLst/>
    <dgm:txFillClrLst meth="repeat">
      <a:sysClr val="windowText" lastClr="000000"/>
    </dgm:txFillClrLst>
    <dgm:txEffectClrLst/>
  </dgm:styleLbl>
  <dgm:styleLbl name="fgAcc4">
    <dgm:fillClrLst meth="repeat">
      <a:sysClr val="window" lastClr="FFFFFF">
        <a:alpha val="90000"/>
      </a:sysClr>
    </dgm:fillClrLst>
    <dgm:linClrLst>
      <a:srgbClr val="70AD47"/>
    </dgm:linClrLst>
    <dgm:effectClrLst/>
    <dgm:txLinClrLst/>
    <dgm:txFillClrLst meth="repeat">
      <a:sysClr val="windowText" lastClr="000000"/>
    </dgm:txFillClrLst>
    <dgm:txEffectClrLst/>
  </dgm:styleLbl>
  <dgm:styleLbl name="fg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fgImgPlace1">
    <dgm:fillClrLst>
      <a:srgbClr val="A5A5A5">
        <a:tint val="50000"/>
      </a:srgbClr>
      <a:srgbClr val="FFC000">
        <a:tint val="50000"/>
      </a:srgbClr>
    </dgm:fillClrLst>
    <dgm:linClrLst meth="repeat">
      <a:sysClr val="window" lastClr="FFFFFF"/>
    </dgm:linClrLst>
    <dgm:effectClrLst/>
    <dgm:txLinClrLst/>
    <dgm:txFillClrLst meth="repeat">
      <a:sysClr val="window" lastClr="FFFFFF"/>
    </dgm:txFillClrLst>
    <dgm:txEffectClrLst/>
  </dgm:styleLbl>
  <dgm:styleLbl name="fgShp">
    <dgm:fillClrLst meth="repeat">
      <a:srgbClr val="A5A5A5">
        <a:tint val="40000"/>
      </a:srgbClr>
    </dgm:fillClrLst>
    <dgm:linClrLst meth="repeat">
      <a:sysClr val="window" lastClr="FFFFFF"/>
    </dgm:linClrLst>
    <dgm:effectClrLst/>
    <dgm:txLinClrLst/>
    <dgm:txFillClrLst meth="repeat">
      <a:sysClr val="windowText" lastClr="000000"/>
    </dgm:txFillClrLst>
    <dgm:txEffectClrLst/>
  </dgm:styleLbl>
  <dgm:styleLbl name="fgSibTrans2D1">
    <dgm:fillClrLst>
      <a:srgbClr val="A5A5A5"/>
      <a:srgbClr val="FFC000"/>
    </dgm:fillClrLst>
    <dgm:linClrLst meth="repeat">
      <a:sysClr val="window" lastClr="FFFFFF"/>
    </dgm:linClrLst>
    <dgm:effectClrLst/>
    <dgm:txLinClrLst/>
    <dgm:txFillClrLst meth="repeat">
      <a:sysClr val="window" lastClr="FFFFFF"/>
    </dgm:txFillClrLst>
    <dgm:txEffectClrLst/>
  </dgm:styleLbl>
  <dgm:styleLbl name="lnNode1">
    <dgm:fillClrLst>
      <a:srgbClr val="A5A5A5"/>
      <a:srgbClr val="FFC000"/>
    </dgm:fillClrLst>
    <dgm:linClrLst meth="repeat">
      <a:sysClr val="window" lastClr="FFFFFF"/>
    </dgm:linClrLst>
    <dgm:effectClrLst/>
    <dgm:txLinClrLst/>
    <dgm:txFillClrLst/>
    <dgm:txEffectClrLst/>
  </dgm:styleLbl>
  <dgm:styleLbl name="node0">
    <dgm:fillClrLst meth="repeat">
      <a:srgbClr val="ED7D31"/>
    </dgm:fillClrLst>
    <dgm:linClrLst meth="repeat">
      <a:sysClr val="window" lastClr="FFFFFF"/>
    </dgm:linClrLst>
    <dgm:effectClrLst/>
    <dgm:txLinClrLst/>
    <dgm:txFillClrLst/>
    <dgm:txEffectClrLst/>
  </dgm:styleLbl>
  <dgm:styleLbl name="node1">
    <dgm:fillClrLst>
      <a:srgbClr val="A5A5A5"/>
      <a:srgbClr val="FFC000"/>
    </dgm:fillClrLst>
    <dgm:linClrLst meth="repeat">
      <a:sysClr val="window" lastClr="FFFFFF"/>
    </dgm:linClrLst>
    <dgm:effectClrLst/>
    <dgm:txLinClrLst/>
    <dgm:txFillClrLst/>
    <dgm:txEffectClrLst/>
  </dgm:styleLbl>
  <dgm:styleLbl name="node2">
    <dgm:fillClrLst>
      <a:srgbClr val="FFC000"/>
    </dgm:fillClrLst>
    <dgm:linClrLst meth="repeat">
      <a:sysClr val="window" lastClr="FFFFFF"/>
    </dgm:linClrLst>
    <dgm:effectClrLst/>
    <dgm:txLinClrLst/>
    <dgm:txFillClrLst/>
    <dgm:txEffectClrLst/>
  </dgm:styleLbl>
  <dgm:styleLbl name="node3">
    <dgm:fillClrLst>
      <a:srgbClr val="4472C4"/>
    </dgm:fillClrLst>
    <dgm:linClrLst meth="repeat">
      <a:sysClr val="window" lastClr="FFFFFF"/>
    </dgm:linClrLst>
    <dgm:effectClrLst/>
    <dgm:txLinClrLst/>
    <dgm:txFillClrLst/>
    <dgm:txEffectClrLst/>
  </dgm:styleLbl>
  <dgm:styleLbl name="node4">
    <dgm:fillClrLst>
      <a:srgbClr val="70AD47"/>
    </dgm:fillClrLst>
    <dgm:linClrLst meth="repeat">
      <a:sysClr val="window" lastClr="FFFFFF"/>
    </dgm:linClrLst>
    <dgm:effectClrLst/>
    <dgm:txLinClrLst/>
    <dgm:txFillClrLst/>
    <dgm:txEffectClrLst/>
  </dgm:styleLbl>
  <dgm:styleLbl name="parChTrans1D1">
    <dgm:fillClrLst meth="repeat">
      <a:srgbClr val="A5A5A5"/>
    </dgm:fillClrLst>
    <dgm:linClrLst meth="repeat">
      <a:srgbClr val="A5A5A5"/>
    </dgm:linClrLst>
    <dgm:effectClrLst/>
    <dgm:txLinClrLst/>
    <dgm:txFillClrLst meth="repeat">
      <a:sysClr val="windowText" lastClr="000000"/>
    </dgm:txFillClrLst>
    <dgm:txEffectClrLst/>
  </dgm:styleLbl>
  <dgm:styleLbl name="parChTrans1D2">
    <dgm:fillClrLst meth="repeat">
      <a:srgbClr val="ED7D31">
        <a:tint val="90000"/>
      </a:srgbClr>
    </dgm:fillClrLst>
    <dgm:linClrLst meth="repeat">
      <a:srgbClr val="FFC000"/>
    </dgm:linClrLst>
    <dgm:effectClrLst/>
    <dgm:txLinClrLst/>
    <dgm:txFillClrLst meth="repeat">
      <a:sysClr val="windowText" lastClr="000000"/>
    </dgm:txFillClrLst>
    <dgm:txEffectClrLst/>
  </dgm:styleLbl>
  <dgm:styleLbl name="parChTrans1D3">
    <dgm:fillClrLst meth="repeat">
      <a:srgbClr val="ED7D31">
        <a:tint val="70000"/>
      </a:srgbClr>
    </dgm:fillClrLst>
    <dgm:linClrLst meth="repeat">
      <a:srgbClr val="4472C4"/>
    </dgm:linClrLst>
    <dgm:effectClrLst/>
    <dgm:txLinClrLst/>
    <dgm:txFillClrLst meth="repeat">
      <a:sysClr val="windowText" lastClr="000000"/>
    </dgm:txFillClrLst>
    <dgm:txEffectClrLst/>
  </dgm:styleLbl>
  <dgm:styleLbl name="parChTrans1D4">
    <dgm:fillClrLst meth="repeat">
      <a:srgbClr val="70AD47">
        <a:tint val="50000"/>
      </a:srgbClr>
    </dgm:fillClrLst>
    <dgm:linClrLst meth="repeat">
      <a:srgbClr val="70AD47"/>
    </dgm:linClrLst>
    <dgm:effectClrLst/>
    <dgm:txLinClrLst/>
    <dgm:txFillClrLst meth="repeat">
      <a:sysClr val="windowText" lastClr="000000"/>
    </dgm:txFillClrLst>
    <dgm:txEffectClrLst/>
  </dgm:styleLbl>
  <dgm:styleLbl name="parChTrans2D1">
    <dgm:fillClrLst meth="repeat">
      <a:srgbClr val="ED7D31"/>
    </dgm:fillClrLst>
    <dgm:linClrLst meth="repeat">
      <a:sysClr val="window" lastClr="FFFFFF"/>
    </dgm:linClrLst>
    <dgm:effectClrLst/>
    <dgm:txLinClrLst/>
    <dgm:txFillClrLst meth="repeat">
      <a:sysClr val="window" lastClr="FFFFFF"/>
    </dgm:txFillClrLst>
    <dgm:txEffectClrLst/>
  </dgm:styleLbl>
  <dgm:styleLbl name="parChTrans2D2">
    <dgm:fillClrLst meth="repeat">
      <a:srgbClr val="A5A5A5"/>
    </dgm:fillClrLst>
    <dgm:linClrLst meth="repeat">
      <a:sysClr val="window" lastClr="FFFFFF"/>
    </dgm:linClrLst>
    <dgm:effectClrLst/>
    <dgm:txLinClrLst/>
    <dgm:txFillClrLst/>
    <dgm:txEffectClrLst/>
  </dgm:styleLbl>
  <dgm:styleLbl name="parChTrans2D3">
    <dgm:fillClrLst meth="repeat">
      <a:srgbClr val="FFC000"/>
    </dgm:fillClrLst>
    <dgm:linClrLst meth="repeat">
      <a:sysClr val="window" lastClr="FFFFFF"/>
    </dgm:linClrLst>
    <dgm:effectClrLst/>
    <dgm:txLinClrLst/>
    <dgm:txFillClrLst/>
    <dgm:txEffectClrLst/>
  </dgm:styleLbl>
  <dgm:styleLbl name="parChTrans2D4">
    <dgm:fillClrLst meth="repeat">
      <a:srgbClr val="4472C4"/>
    </dgm:fillClrLst>
    <dgm:linClrLst meth="repeat">
      <a:sysClr val="window" lastClr="FFFFFF"/>
    </dgm:linClrLst>
    <dgm:effectClrLst/>
    <dgm:txLinClrLst/>
    <dgm:txFillClrLst meth="repeat">
      <a:sysClr val="window" lastClr="FFFFFF"/>
    </dgm:txFillClrLst>
    <dgm:txEffectClrLst/>
  </dgm:styleLbl>
  <dgm:styleLbl name="revTx">
    <dgm:fillClrLst meth="repeat">
      <a:sysClr val="window" lastClr="FFFFFF">
        <a:alpha val="0"/>
      </a:sysClr>
    </dgm:fillClrLst>
    <dgm:linClrLst meth="repeat">
      <a:sysClr val="windowText" lastClr="000000">
        <a:alpha val="0"/>
      </a:sysClr>
    </dgm:linClrLst>
    <dgm:effectClrLst/>
    <dgm:txLinClrLst/>
    <dgm:txFillClrLst meth="repeat">
      <a:sysClr val="windowText" lastClr="000000"/>
    </dgm:txFillClrLst>
    <dgm:txEffectClrLst/>
  </dgm:styleLbl>
  <dgm:styleLbl name="sibTrans1D1">
    <dgm:fillClrLst/>
    <dgm:linClrLst>
      <a:srgbClr val="A5A5A5"/>
      <a:srgbClr val="FFC000"/>
    </dgm:linClrLst>
    <dgm:effectClrLst/>
    <dgm:txLinClrLst/>
    <dgm:txFillClrLst meth="repeat">
      <a:sysClr val="windowText" lastClr="000000"/>
    </dgm:txFillClrLst>
    <dgm:txEffectClrLst/>
  </dgm:styleLbl>
  <dgm:styleLbl name="sibTrans2D1">
    <dgm:fillClrLst>
      <a:srgbClr val="A5A5A5"/>
      <a:srgbClr val="FFC000"/>
    </dgm:fillClrLst>
    <dgm:linClrLst meth="repeat">
      <a:sysClr val="window" lastClr="FFFFFF"/>
    </dgm:linClrLst>
    <dgm:effectClrLst/>
    <dgm:txLinClrLst/>
    <dgm:txFillClrLst/>
    <dgm:txEffectClrLst/>
  </dgm:styleLbl>
  <dgm:styleLbl name="solidAlign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solidBg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solidFg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trAlignAcc1">
    <dgm:fillClrLst meth="repeat">
      <a:sysClr val="window" lastClr="FFFFFF">
        <a:alpha val="40000"/>
      </a:sysClr>
    </dgm:fillClrLst>
    <dgm:linClrLst meth="repeat">
      <a:srgbClr val="ED7D31"/>
    </dgm:linClrLst>
    <dgm:effectClrLst/>
    <dgm:txLinClrLst/>
    <dgm:txFillClrLst meth="repeat">
      <a:sysClr val="windowText" lastClr="000000"/>
    </dgm:txFillClrLst>
    <dgm:txEffectClrLst/>
  </dgm:styleLbl>
  <dgm:styleLbl name="trBgShp">
    <dgm:fillClrLst meth="repeat">
      <a:srgbClr val="ED7D31">
        <a:tint val="50000"/>
        <a:alpha val="40000"/>
      </a:srgbClr>
    </dgm:fillClrLst>
    <dgm:linClrLst meth="repeat">
      <a:srgbClr val="A5A5A5"/>
    </dgm:linClrLst>
    <dgm:effectClrLst/>
    <dgm:txLinClrLst/>
    <dgm:txFillClrLst meth="repeat">
      <a:sysClr val="window" lastClr="FFFFFF"/>
    </dgm:txFillClrLst>
    <dgm:txEffectClrLst/>
  </dgm:styleLbl>
  <dgm:styleLbl name="vennNode1">
    <dgm:fillClrLst>
      <a:srgbClr val="A5A5A5">
        <a:alpha val="50000"/>
      </a:srgbClr>
      <a:srgbClr val="FFC000">
        <a:alpha val="50000"/>
      </a:srgbClr>
    </dgm:fillClrLst>
    <dgm:linClrLst meth="repeat">
      <a:sysClr val="window" lastClr="FFFFFF"/>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CE9BA35-486B-457E-AD6E-732A72F51330}" type="doc">
      <dgm:prSet loTypeId="urn:microsoft.com/office/officeart/2005/8/layout/hList1" loCatId="list" qsTypeId="urn:microsoft.com/office/officeart/2005/8/quickstyle/simple4" qsCatId="simple" csTypeId="urn:microsoft.com/office/officeart/2005/8/colors/colorful3" csCatId="colorful" phldr="1"/>
      <dgm:spPr/>
      <dgm:t>
        <a:bodyPr/>
        <a:lstStyle/>
        <a:p>
          <a:endParaRPr lang="zh-CN" altLang="en-US"/>
        </a:p>
      </dgm:t>
    </dgm:pt>
    <dgm:pt modelId="{DF5F03CA-412B-4CF3-81EB-E1C7293044E6}">
      <dgm:prSet/>
      <dgm:spPr/>
      <dgm:t>
        <a:bodyPr/>
        <a:lstStyle/>
        <a:p>
          <a:r>
            <a:rPr lang="en-US" b="1" dirty="0" err="1"/>
            <a:t>与</a:t>
          </a:r>
          <a:r>
            <a:rPr lang="en-US" b="1" dirty="0"/>
            <a:t> Hadoop  </a:t>
          </a:r>
          <a:r>
            <a:rPr lang="en-US" b="1" dirty="0" err="1"/>
            <a:t>无缝衔接</a:t>
          </a:r>
          <a:endParaRPr lang="zh-CN" b="1" dirty="0"/>
        </a:p>
      </dgm:t>
    </dgm:pt>
    <dgm:pt modelId="{E9313AEA-060A-45F0-9226-4CA41980AE61}" cxnId="{FC33A424-EB95-4627-B49A-F97782BEF5BD}" type="parTrans">
      <dgm:prSet/>
      <dgm:spPr/>
      <dgm:t>
        <a:bodyPr/>
        <a:lstStyle/>
        <a:p>
          <a:endParaRPr lang="zh-CN" altLang="en-US"/>
        </a:p>
      </dgm:t>
    </dgm:pt>
    <dgm:pt modelId="{03B94D3B-4E85-403E-B3E9-90324919460D}" cxnId="{FC33A424-EB95-4627-B49A-F97782BEF5BD}" type="sibTrans">
      <dgm:prSet/>
      <dgm:spPr/>
      <dgm:t>
        <a:bodyPr/>
        <a:lstStyle/>
        <a:p>
          <a:endParaRPr lang="zh-CN" altLang="en-US"/>
        </a:p>
      </dgm:t>
    </dgm:pt>
    <dgm:pt modelId="{7A7A05BF-0216-4D7F-8867-222EC46E95B6}">
      <dgm:prSet phldr="0" custT="0"/>
      <dgm:spPr/>
      <dgm:t>
        <a:bodyPr vert="horz" wrap="square"/>
        <a:p>
          <a:pPr algn="l" rtl="0">
            <a:lnSpc>
              <a:spcPct val="100000"/>
            </a:lnSpc>
            <a:spcBef>
              <a:spcPct val="0"/>
            </a:spcBef>
            <a:spcAft>
              <a:spcPct val="15000"/>
            </a:spcAft>
          </a:pPr>
          <a:r>
            <a:rPr lang="en-US" dirty="0" err="1"/>
            <a:t>只关注计算层的问题，资源管理交由</a:t>
          </a:r>
          <a:r>
            <a:rPr lang="en-US" dirty="0"/>
            <a:t> </a:t>
          </a:r>
          <a:r>
            <a:rPr lang="en-US" dirty="0" err="1"/>
            <a:t>Mesos、YARN</a:t>
          </a:r>
          <a:r>
            <a:rPr lang="en-US" dirty="0"/>
            <a:t> </a:t>
          </a:r>
          <a:r>
            <a:rPr lang="en-US" dirty="0" err="1"/>
            <a:t>处理，可以访问存储在</a:t>
          </a:r>
          <a:r>
            <a:rPr lang="en-US" dirty="0"/>
            <a:t> </a:t>
          </a:r>
          <a:r>
            <a:rPr lang="en-US" dirty="0" err="1"/>
            <a:t>HDFS、HBase、Cassandra、Amazon</a:t>
          </a:r>
          <a:r>
            <a:rPr lang="en-US" dirty="0"/>
            <a:t> S3、本地文件系统上的数据。Spark </a:t>
          </a:r>
          <a:r>
            <a:rPr lang="en-US" dirty="0" err="1"/>
            <a:t>支持文本文件、序列文件，以及任何Hadoop</a:t>
          </a:r>
          <a:r>
            <a:rPr lang="en-US" dirty="0"/>
            <a:t> </a:t>
          </a:r>
          <a:r>
            <a:rPr lang="en-US" dirty="0" err="1"/>
            <a:t>的</a:t>
          </a:r>
          <a:r>
            <a:rPr lang="en-US" dirty="0"/>
            <a:t> </a:t>
          </a:r>
          <a:r>
            <a:rPr lang="en-US" dirty="0" err="1"/>
            <a:t>InputFormat</a:t>
          </a:r>
          <a:r>
            <a:rPr lang="en-US" dirty="0"/>
            <a:t>。</a:t>
          </a:r>
          <a:r>
            <a:rPr lang="zh-CN" dirty="0"/>
            <a:t/>
          </a:r>
          <a:endParaRPr lang="zh-CN" dirty="0"/>
        </a:p>
      </dgm:t>
    </dgm:pt>
    <dgm:pt modelId="{833CD5D3-A60C-421A-B378-55FFC1BEDFE9}" cxnId="{70A2DD81-3219-403C-8BD4-E70E468F620E}" type="parTrans">
      <dgm:prSet/>
      <dgm:spPr/>
      <dgm:t>
        <a:bodyPr/>
        <a:lstStyle/>
        <a:p>
          <a:endParaRPr lang="zh-CN" altLang="en-US"/>
        </a:p>
      </dgm:t>
    </dgm:pt>
    <dgm:pt modelId="{3B430390-F368-4F8F-831C-E251B6354CE0}" cxnId="{70A2DD81-3219-403C-8BD4-E70E468F620E}" type="sibTrans">
      <dgm:prSet/>
      <dgm:spPr/>
      <dgm:t>
        <a:bodyPr/>
        <a:lstStyle/>
        <a:p>
          <a:endParaRPr lang="zh-CN" altLang="en-US"/>
        </a:p>
      </dgm:t>
    </dgm:pt>
    <dgm:pt modelId="{26687515-6875-4209-BFF6-8F1F99B29FB3}">
      <dgm:prSet/>
      <dgm:spPr/>
      <dgm:t>
        <a:bodyPr/>
        <a:lstStyle/>
        <a:p>
          <a:pPr rtl="0"/>
          <a:r>
            <a:rPr lang="en-US" b="1" dirty="0" err="1"/>
            <a:t>提供丰富的操作</a:t>
          </a:r>
          <a:endParaRPr lang="zh-CN" b="1" dirty="0"/>
        </a:p>
      </dgm:t>
    </dgm:pt>
    <dgm:pt modelId="{38CC7592-7A96-4063-910B-FD6DAAC78DD9}" cxnId="{B6DAE3D3-964E-48A7-97CD-C9A9F20ED2A1}" type="parTrans">
      <dgm:prSet/>
      <dgm:spPr/>
      <dgm:t>
        <a:bodyPr/>
        <a:lstStyle/>
        <a:p>
          <a:endParaRPr lang="zh-CN" altLang="en-US"/>
        </a:p>
      </dgm:t>
    </dgm:pt>
    <dgm:pt modelId="{BB86C65C-29C2-4A68-8059-3823F2855C1C}" cxnId="{B6DAE3D3-964E-48A7-97CD-C9A9F20ED2A1}" type="sibTrans">
      <dgm:prSet/>
      <dgm:spPr/>
      <dgm:t>
        <a:bodyPr/>
        <a:lstStyle/>
        <a:p>
          <a:endParaRPr lang="zh-CN" altLang="en-US"/>
        </a:p>
      </dgm:t>
    </dgm:pt>
    <dgm:pt modelId="{080D378B-EF52-4DEE-A919-37576E925B4E}">
      <dgm:prSet phldr="0" custT="0"/>
      <dgm:spPr/>
      <dgm:t>
        <a:bodyPr vert="horz" wrap="square"/>
        <a:p>
          <a:pPr algn="l" rtl="0">
            <a:lnSpc>
              <a:spcPct val="100000"/>
            </a:lnSpc>
            <a:spcBef>
              <a:spcPct val="0"/>
            </a:spcBef>
            <a:spcAft>
              <a:spcPct val="15000"/>
            </a:spcAft>
          </a:pPr>
          <a:r>
            <a:rPr lang="en-US" dirty="0" err="1"/>
            <a:t>Hadoop只提供了</a:t>
          </a:r>
          <a:r>
            <a:rPr lang="en-US" dirty="0"/>
            <a:t> map()</a:t>
          </a:r>
          <a:r>
            <a:rPr lang="en-US" dirty="0" err="1"/>
            <a:t>和</a:t>
          </a:r>
          <a:r>
            <a:rPr lang="en-US" dirty="0"/>
            <a:t> reduce()</a:t>
          </a:r>
          <a:r>
            <a:rPr lang="en-US" dirty="0" err="1"/>
            <a:t>等少数操作函数。但是</a:t>
          </a:r>
          <a:r>
            <a:rPr lang="en-US" dirty="0"/>
            <a:t>， Spark </a:t>
          </a:r>
          <a:r>
            <a:rPr lang="en-US" dirty="0" err="1"/>
            <a:t>提供了</a:t>
          </a:r>
          <a:r>
            <a:rPr lang="en-US" dirty="0"/>
            <a:t> map()、filter()、union()、join()、</a:t>
          </a:r>
          <a:r>
            <a:rPr lang="en-US" dirty="0" err="1"/>
            <a:t>groupByKey</a:t>
          </a:r>
          <a:r>
            <a:rPr lang="en-US" dirty="0"/>
            <a:t>()、cartesian()、collect()，</a:t>
          </a:r>
          <a:r>
            <a:rPr lang="en-US" dirty="0" err="1"/>
            <a:t>以count</a:t>
          </a:r>
          <a:r>
            <a:rPr lang="en-US" dirty="0"/>
            <a:t>()等20余种操作函数。</a:t>
          </a:r>
          <a:r>
            <a:rPr lang="zh-CN" dirty="0"/>
            <a:t/>
          </a:r>
          <a:endParaRPr lang="zh-CN" dirty="0"/>
        </a:p>
      </dgm:t>
    </dgm:pt>
    <dgm:pt modelId="{DBE58DF1-D190-4D67-9F4F-8F1BBB5DC20B}" cxnId="{D4707F13-F365-4D0A-88E6-BD5184A7A774}" type="parTrans">
      <dgm:prSet/>
      <dgm:spPr/>
      <dgm:t>
        <a:bodyPr/>
        <a:lstStyle/>
        <a:p>
          <a:endParaRPr lang="zh-CN" altLang="en-US"/>
        </a:p>
      </dgm:t>
    </dgm:pt>
    <dgm:pt modelId="{52708303-A9CD-40F3-B43D-88D21D424E0D}" cxnId="{D4707F13-F365-4D0A-88E6-BD5184A7A774}" type="sibTrans">
      <dgm:prSet/>
      <dgm:spPr/>
      <dgm:t>
        <a:bodyPr/>
        <a:lstStyle/>
        <a:p>
          <a:endParaRPr lang="zh-CN" altLang="en-US"/>
        </a:p>
      </dgm:t>
    </dgm:pt>
    <dgm:pt modelId="{890D083B-8C7E-45A4-807C-1F7E801A2E0B}">
      <dgm:prSet/>
      <dgm:spPr/>
      <dgm:t>
        <a:bodyPr/>
        <a:lstStyle/>
        <a:p>
          <a:pPr rtl="0"/>
          <a:r>
            <a:rPr lang="en-US" b="1" dirty="0" err="1"/>
            <a:t>提供</a:t>
          </a:r>
          <a:r>
            <a:rPr lang="en-US" b="1" dirty="0"/>
            <a:t> 4 </a:t>
          </a:r>
          <a:r>
            <a:rPr lang="en-US" b="1" dirty="0" err="1"/>
            <a:t>种应用库</a:t>
          </a:r>
          <a:endParaRPr lang="zh-CN" b="1" dirty="0"/>
        </a:p>
      </dgm:t>
    </dgm:pt>
    <dgm:pt modelId="{10DE1B79-9CE7-4FEF-B724-5B11611B2CA7}" cxnId="{B327D0DE-466C-40E7-BD4B-2395C96BBF36}" type="parTrans">
      <dgm:prSet/>
      <dgm:spPr/>
      <dgm:t>
        <a:bodyPr/>
        <a:lstStyle/>
        <a:p>
          <a:endParaRPr lang="zh-CN" altLang="en-US"/>
        </a:p>
      </dgm:t>
    </dgm:pt>
    <dgm:pt modelId="{40D86755-13C4-4D70-8D12-4FCE80AE8D4D}" cxnId="{B327D0DE-466C-40E7-BD4B-2395C96BBF36}" type="sibTrans">
      <dgm:prSet/>
      <dgm:spPr/>
      <dgm:t>
        <a:bodyPr/>
        <a:lstStyle/>
        <a:p>
          <a:endParaRPr lang="zh-CN" altLang="en-US"/>
        </a:p>
      </dgm:t>
    </dgm:pt>
    <dgm:pt modelId="{A85E6D0B-0FB4-43DE-8E0B-A93D06F24306}">
      <dgm:prSet phldr="0" custT="0"/>
      <dgm:spPr/>
      <dgm:t>
        <a:bodyPr vert="horz" wrap="square"/>
        <a:p>
          <a:pPr algn="l" rtl="0">
            <a:lnSpc>
              <a:spcPct val="100000"/>
            </a:lnSpc>
            <a:spcBef>
              <a:spcPct val="0"/>
            </a:spcBef>
            <a:spcAft>
              <a:spcPct val="15000"/>
            </a:spcAft>
          </a:pPr>
          <a:r>
            <a:rPr lang="en-US"/>
            <a:t>为处理结构化数据而设计的 Spark SQL 模块；用于创建可扩展和容错性的流式应用的 Spark Streaming；可扩展机器学习库—MLlib；Spark 的并行图计算库—GraphX。</a:t>
          </a:r>
          <a:r>
            <a:rPr lang="zh-CN" dirty="0"/>
            <a:t/>
          </a:r>
          <a:endParaRPr lang="zh-CN" dirty="0"/>
        </a:p>
      </dgm:t>
    </dgm:pt>
    <dgm:pt modelId="{B1073CF3-9D69-4FDD-802B-EFA50B4A4890}" cxnId="{D3ED78EC-DD47-45DC-8D15-8832667DE7A8}" type="parTrans">
      <dgm:prSet/>
      <dgm:spPr/>
      <dgm:t>
        <a:bodyPr/>
        <a:lstStyle/>
        <a:p>
          <a:endParaRPr lang="zh-CN" altLang="en-US"/>
        </a:p>
      </dgm:t>
    </dgm:pt>
    <dgm:pt modelId="{A05FD5E3-9E33-4124-9759-AFB1AF8D067F}" cxnId="{D3ED78EC-DD47-45DC-8D15-8832667DE7A8}" type="sibTrans">
      <dgm:prSet/>
      <dgm:spPr/>
      <dgm:t>
        <a:bodyPr/>
        <a:lstStyle/>
        <a:p>
          <a:endParaRPr lang="zh-CN" altLang="en-US"/>
        </a:p>
      </dgm:t>
    </dgm:pt>
    <dgm:pt modelId="{AD98C231-98F8-9A4B-84F6-16BF9A9181E3}">
      <dgm:prSet/>
      <dgm:spPr/>
      <dgm:t>
        <a:bodyPr/>
        <a:lstStyle/>
        <a:p>
          <a:r>
            <a:rPr lang="zh-CN" altLang="en-US" b="1" dirty="0"/>
            <a:t>支持多种编程语言</a:t>
          </a:r>
        </a:p>
      </dgm:t>
    </dgm:pt>
    <dgm:pt modelId="{2983C1CC-D845-3344-BEBC-ADFBB7F36E5D}" cxnId="{B96741CF-623C-428C-A73C-EC4DC3942A03}" type="parTrans">
      <dgm:prSet/>
      <dgm:spPr/>
      <dgm:t>
        <a:bodyPr/>
        <a:lstStyle/>
        <a:p>
          <a:endParaRPr lang="zh-CN" altLang="en-US"/>
        </a:p>
      </dgm:t>
    </dgm:pt>
    <dgm:pt modelId="{1C386FE7-28E6-BE42-AE4D-5188BEEABAAF}" cxnId="{B96741CF-623C-428C-A73C-EC4DC3942A03}" type="sibTrans">
      <dgm:prSet/>
      <dgm:spPr/>
      <dgm:t>
        <a:bodyPr/>
        <a:lstStyle/>
        <a:p>
          <a:endParaRPr lang="zh-CN" altLang="en-US"/>
        </a:p>
      </dgm:t>
    </dgm:pt>
    <dgm:pt modelId="{CD5EDFBC-5B50-C541-A3F6-971D7E15C863}">
      <dgm:prSet phldr="0" custT="0"/>
      <dgm:spPr/>
      <dgm:t>
        <a:bodyPr vert="horz" wrap="square"/>
        <a:p>
          <a:pPr algn="l">
            <a:lnSpc>
              <a:spcPct val="100000"/>
            </a:lnSpc>
            <a:spcBef>
              <a:spcPct val="0"/>
            </a:spcBef>
            <a:spcAft>
              <a:spcPct val="15000"/>
            </a:spcAft>
          </a:pPr>
          <a:r>
            <a:rPr lang="en-US"/>
            <a:t>Spark </a:t>
          </a:r>
          <a:r>
            <a:rPr lang="zh-CN"/>
            <a:t>提供 </a:t>
          </a:r>
          <a:r>
            <a:rPr lang="en-US"/>
            <a:t>Java</a:t>
          </a:r>
          <a:r>
            <a:rPr lang="zh-CN"/>
            <a:t>、</a:t>
          </a:r>
          <a:r>
            <a:rPr lang="en-US"/>
            <a:t>Python </a:t>
          </a:r>
          <a:r>
            <a:rPr lang="zh-CN"/>
            <a:t>和 </a:t>
          </a:r>
          <a:r>
            <a:rPr lang="en-US"/>
            <a:t>Scala </a:t>
          </a:r>
          <a:r>
            <a:rPr lang="zh-CN"/>
            <a:t>的 </a:t>
          </a:r>
          <a:r>
            <a:rPr lang="en-US"/>
            <a:t>Shell</a:t>
          </a:r>
          <a:r>
            <a:rPr lang="zh-CN"/>
            <a:t>，方便了编程 工作。</a:t>
          </a:r>
          <a:r>
            <a:rPr lang="zh-CN" altLang="en-US"/>
            <a:t/>
          </a:r>
          <a:endParaRPr lang="zh-CN" altLang="en-US"/>
        </a:p>
      </dgm:t>
    </dgm:pt>
    <dgm:pt modelId="{AB13244D-EF5A-F34F-B882-76D97F8B2401}" cxnId="{B3500E1E-A97B-410D-B24A-5ACD0F3F8F79}" type="parTrans">
      <dgm:prSet/>
      <dgm:spPr/>
      <dgm:t>
        <a:bodyPr/>
        <a:lstStyle/>
        <a:p>
          <a:endParaRPr lang="zh-CN" altLang="en-US"/>
        </a:p>
      </dgm:t>
    </dgm:pt>
    <dgm:pt modelId="{7AC71CB6-99CA-D049-B667-847A71EA355E}" cxnId="{B3500E1E-A97B-410D-B24A-5ACD0F3F8F79}" type="sibTrans">
      <dgm:prSet/>
      <dgm:spPr/>
      <dgm:t>
        <a:bodyPr/>
        <a:lstStyle/>
        <a:p>
          <a:endParaRPr lang="zh-CN" altLang="en-US"/>
        </a:p>
      </dgm:t>
    </dgm:pt>
    <dgm:pt modelId="{E29D4887-C2BD-45C4-BEAD-0897B5024EF9}" type="pres">
      <dgm:prSet presAssocID="{BCE9BA35-486B-457E-AD6E-732A72F51330}" presName="Name0" presStyleCnt="0">
        <dgm:presLayoutVars>
          <dgm:dir/>
          <dgm:animLvl val="lvl"/>
          <dgm:resizeHandles val="exact"/>
        </dgm:presLayoutVars>
      </dgm:prSet>
      <dgm:spPr/>
    </dgm:pt>
    <dgm:pt modelId="{97CB80DD-1191-48A2-A4A6-DCE215C42AE9}" type="pres">
      <dgm:prSet presAssocID="{DF5F03CA-412B-4CF3-81EB-E1C7293044E6}" presName="composite" presStyleCnt="0"/>
      <dgm:spPr/>
    </dgm:pt>
    <dgm:pt modelId="{A1C7A9A6-5720-4073-9A94-A22890853214}" type="pres">
      <dgm:prSet presAssocID="{DF5F03CA-412B-4CF3-81EB-E1C7293044E6}" presName="parTx" presStyleLbl="alignNode1" presStyleIdx="0" presStyleCnt="4">
        <dgm:presLayoutVars>
          <dgm:chMax val="0"/>
          <dgm:chPref val="0"/>
          <dgm:bulletEnabled val="1"/>
        </dgm:presLayoutVars>
      </dgm:prSet>
      <dgm:spPr/>
    </dgm:pt>
    <dgm:pt modelId="{0D174396-24E4-4E3C-B035-2C5740DC065E}" type="pres">
      <dgm:prSet presAssocID="{DF5F03CA-412B-4CF3-81EB-E1C7293044E6}" presName="desTx" presStyleLbl="alignAccFollowNode1" presStyleIdx="0" presStyleCnt="4">
        <dgm:presLayoutVars>
          <dgm:bulletEnabled val="1"/>
        </dgm:presLayoutVars>
      </dgm:prSet>
      <dgm:spPr/>
    </dgm:pt>
    <dgm:pt modelId="{E72EEB8A-203F-4072-9E01-9DE5A74A9FA7}" type="pres">
      <dgm:prSet presAssocID="{03B94D3B-4E85-403E-B3E9-90324919460D}" presName="space" presStyleCnt="0"/>
      <dgm:spPr/>
    </dgm:pt>
    <dgm:pt modelId="{6C1EB31D-64D4-4C9F-BC78-0C41DDF01598}" type="pres">
      <dgm:prSet presAssocID="{26687515-6875-4209-BFF6-8F1F99B29FB3}" presName="composite" presStyleCnt="0"/>
      <dgm:spPr/>
    </dgm:pt>
    <dgm:pt modelId="{CD3D4BE8-A428-468E-9D84-EA4A1BA29C1F}" type="pres">
      <dgm:prSet presAssocID="{26687515-6875-4209-BFF6-8F1F99B29FB3}" presName="parTx" presStyleLbl="alignNode1" presStyleIdx="1" presStyleCnt="4">
        <dgm:presLayoutVars>
          <dgm:chMax val="0"/>
          <dgm:chPref val="0"/>
          <dgm:bulletEnabled val="1"/>
        </dgm:presLayoutVars>
      </dgm:prSet>
      <dgm:spPr/>
    </dgm:pt>
    <dgm:pt modelId="{A7FBF047-7225-438D-AFD3-7A09F090A6D5}" type="pres">
      <dgm:prSet presAssocID="{26687515-6875-4209-BFF6-8F1F99B29FB3}" presName="desTx" presStyleLbl="alignAccFollowNode1" presStyleIdx="1" presStyleCnt="4">
        <dgm:presLayoutVars>
          <dgm:bulletEnabled val="1"/>
        </dgm:presLayoutVars>
      </dgm:prSet>
      <dgm:spPr/>
    </dgm:pt>
    <dgm:pt modelId="{87266AB1-D997-4E25-B380-E1DB1E47A6D6}" type="pres">
      <dgm:prSet presAssocID="{BB86C65C-29C2-4A68-8059-3823F2855C1C}" presName="space" presStyleCnt="0"/>
      <dgm:spPr/>
    </dgm:pt>
    <dgm:pt modelId="{138374F4-8808-4816-BCD6-CC1A9EEF2A82}" type="pres">
      <dgm:prSet presAssocID="{890D083B-8C7E-45A4-807C-1F7E801A2E0B}" presName="composite" presStyleCnt="0"/>
      <dgm:spPr/>
    </dgm:pt>
    <dgm:pt modelId="{E785563D-7ED1-465A-BF2E-45C049DAE07F}" type="pres">
      <dgm:prSet presAssocID="{890D083B-8C7E-45A4-807C-1F7E801A2E0B}" presName="parTx" presStyleLbl="alignNode1" presStyleIdx="2" presStyleCnt="4">
        <dgm:presLayoutVars>
          <dgm:chMax val="0"/>
          <dgm:chPref val="0"/>
          <dgm:bulletEnabled val="1"/>
        </dgm:presLayoutVars>
      </dgm:prSet>
      <dgm:spPr/>
    </dgm:pt>
    <dgm:pt modelId="{76602AAF-48A3-4752-94A1-FD05CBD3BDAD}" type="pres">
      <dgm:prSet presAssocID="{890D083B-8C7E-45A4-807C-1F7E801A2E0B}" presName="desTx" presStyleLbl="alignAccFollowNode1" presStyleIdx="2" presStyleCnt="4">
        <dgm:presLayoutVars>
          <dgm:bulletEnabled val="1"/>
        </dgm:presLayoutVars>
      </dgm:prSet>
      <dgm:spPr/>
    </dgm:pt>
    <dgm:pt modelId="{3DC9F1C8-9EAA-5A4C-8307-F8BD53A2FFCE}" type="pres">
      <dgm:prSet presAssocID="{40D86755-13C4-4D70-8D12-4FCE80AE8D4D}" presName="space" presStyleCnt="0"/>
      <dgm:spPr/>
    </dgm:pt>
    <dgm:pt modelId="{D0874DF1-825E-094F-A5CF-6FB2A9F402B8}" type="pres">
      <dgm:prSet presAssocID="{AD98C231-98F8-9A4B-84F6-16BF9A9181E3}" presName="composite" presStyleCnt="0"/>
      <dgm:spPr/>
    </dgm:pt>
    <dgm:pt modelId="{7BE89D3F-1C7C-AD4C-B188-AD3798EECEE8}" type="pres">
      <dgm:prSet presAssocID="{AD98C231-98F8-9A4B-84F6-16BF9A9181E3}" presName="parTx" presStyleLbl="alignNode1" presStyleIdx="3" presStyleCnt="4">
        <dgm:presLayoutVars>
          <dgm:chMax val="0"/>
          <dgm:chPref val="0"/>
          <dgm:bulletEnabled val="1"/>
        </dgm:presLayoutVars>
      </dgm:prSet>
      <dgm:spPr/>
    </dgm:pt>
    <dgm:pt modelId="{D708A2FB-B2EB-4441-A956-D16A55762F6D}" type="pres">
      <dgm:prSet presAssocID="{AD98C231-98F8-9A4B-84F6-16BF9A9181E3}" presName="desTx" presStyleLbl="alignAccFollowNode1" presStyleIdx="3" presStyleCnt="4">
        <dgm:presLayoutVars>
          <dgm:bulletEnabled val="1"/>
        </dgm:presLayoutVars>
      </dgm:prSet>
      <dgm:spPr/>
    </dgm:pt>
  </dgm:ptLst>
  <dgm:cxnLst>
    <dgm:cxn modelId="{FC33A424-EB95-4627-B49A-F97782BEF5BD}" srcId="{BCE9BA35-486B-457E-AD6E-732A72F51330}" destId="{DF5F03CA-412B-4CF3-81EB-E1C7293044E6}" srcOrd="0" destOrd="0" parTransId="{E9313AEA-060A-45F0-9226-4CA41980AE61}" sibTransId="{03B94D3B-4E85-403E-B3E9-90324919460D}"/>
    <dgm:cxn modelId="{70A2DD81-3219-403C-8BD4-E70E468F620E}" srcId="{DF5F03CA-412B-4CF3-81EB-E1C7293044E6}" destId="{7A7A05BF-0216-4D7F-8867-222EC46E95B6}" srcOrd="0" destOrd="0" parTransId="{833CD5D3-A60C-421A-B378-55FFC1BEDFE9}" sibTransId="{3B430390-F368-4F8F-831C-E251B6354CE0}"/>
    <dgm:cxn modelId="{B6DAE3D3-964E-48A7-97CD-C9A9F20ED2A1}" srcId="{BCE9BA35-486B-457E-AD6E-732A72F51330}" destId="{26687515-6875-4209-BFF6-8F1F99B29FB3}" srcOrd="1" destOrd="0" parTransId="{38CC7592-7A96-4063-910B-FD6DAAC78DD9}" sibTransId="{BB86C65C-29C2-4A68-8059-3823F2855C1C}"/>
    <dgm:cxn modelId="{D4707F13-F365-4D0A-88E6-BD5184A7A774}" srcId="{26687515-6875-4209-BFF6-8F1F99B29FB3}" destId="{080D378B-EF52-4DEE-A919-37576E925B4E}" srcOrd="0" destOrd="1" parTransId="{DBE58DF1-D190-4D67-9F4F-8F1BBB5DC20B}" sibTransId="{52708303-A9CD-40F3-B43D-88D21D424E0D}"/>
    <dgm:cxn modelId="{B327D0DE-466C-40E7-BD4B-2395C96BBF36}" srcId="{BCE9BA35-486B-457E-AD6E-732A72F51330}" destId="{890D083B-8C7E-45A4-807C-1F7E801A2E0B}" srcOrd="2" destOrd="0" parTransId="{10DE1B79-9CE7-4FEF-B724-5B11611B2CA7}" sibTransId="{40D86755-13C4-4D70-8D12-4FCE80AE8D4D}"/>
    <dgm:cxn modelId="{D3ED78EC-DD47-45DC-8D15-8832667DE7A8}" srcId="{890D083B-8C7E-45A4-807C-1F7E801A2E0B}" destId="{A85E6D0B-0FB4-43DE-8E0B-A93D06F24306}" srcOrd="0" destOrd="2" parTransId="{B1073CF3-9D69-4FDD-802B-EFA50B4A4890}" sibTransId="{A05FD5E3-9E33-4124-9759-AFB1AF8D067F}"/>
    <dgm:cxn modelId="{B96741CF-623C-428C-A73C-EC4DC3942A03}" srcId="{BCE9BA35-486B-457E-AD6E-732A72F51330}" destId="{AD98C231-98F8-9A4B-84F6-16BF9A9181E3}" srcOrd="3" destOrd="0" parTransId="{2983C1CC-D845-3344-BEBC-ADFBB7F36E5D}" sibTransId="{1C386FE7-28E6-BE42-AE4D-5188BEEABAAF}"/>
    <dgm:cxn modelId="{B3500E1E-A97B-410D-B24A-5ACD0F3F8F79}" srcId="{AD98C231-98F8-9A4B-84F6-16BF9A9181E3}" destId="{CD5EDFBC-5B50-C541-A3F6-971D7E15C863}" srcOrd="0" destOrd="3" parTransId="{AB13244D-EF5A-F34F-B882-76D97F8B2401}" sibTransId="{7AC71CB6-99CA-D049-B667-847A71EA355E}"/>
    <dgm:cxn modelId="{0F3A5E75-BEE2-4107-8815-18B806D3652B}" type="presOf" srcId="{BCE9BA35-486B-457E-AD6E-732A72F51330}" destId="{E29D4887-C2BD-45C4-BEAD-0897B5024EF9}" srcOrd="0" destOrd="0" presId="urn:microsoft.com/office/officeart/2005/8/layout/hList1"/>
    <dgm:cxn modelId="{C3C7946F-BC61-4DF4-8308-1E9742D5A9B9}" type="presParOf" srcId="{E29D4887-C2BD-45C4-BEAD-0897B5024EF9}" destId="{97CB80DD-1191-48A2-A4A6-DCE215C42AE9}" srcOrd="0" destOrd="0" presId="urn:microsoft.com/office/officeart/2005/8/layout/hList1"/>
    <dgm:cxn modelId="{D560ACA1-8CAC-404A-8D1A-0803D8C19A44}" type="presParOf" srcId="{97CB80DD-1191-48A2-A4A6-DCE215C42AE9}" destId="{A1C7A9A6-5720-4073-9A94-A22890853214}" srcOrd="0" destOrd="0" presId="urn:microsoft.com/office/officeart/2005/8/layout/hList1"/>
    <dgm:cxn modelId="{3AE2DB02-EAEC-4A56-8FEB-9F22A8DD3E50}" type="presOf" srcId="{DF5F03CA-412B-4CF3-81EB-E1C7293044E6}" destId="{A1C7A9A6-5720-4073-9A94-A22890853214}" srcOrd="0" destOrd="0" presId="urn:microsoft.com/office/officeart/2005/8/layout/hList1"/>
    <dgm:cxn modelId="{04955FD0-0EA4-4226-B83F-94FD741A6992}" type="presParOf" srcId="{97CB80DD-1191-48A2-A4A6-DCE215C42AE9}" destId="{0D174396-24E4-4E3C-B035-2C5740DC065E}" srcOrd="1" destOrd="0" presId="urn:microsoft.com/office/officeart/2005/8/layout/hList1"/>
    <dgm:cxn modelId="{6B1FF10B-DB90-487F-8D89-2F2F399FBD06}" type="presOf" srcId="{7A7A05BF-0216-4D7F-8867-222EC46E95B6}" destId="{0D174396-24E4-4E3C-B035-2C5740DC065E}" srcOrd="0" destOrd="0" presId="urn:microsoft.com/office/officeart/2005/8/layout/hList1"/>
    <dgm:cxn modelId="{A8B20A6C-7027-45BB-9CE4-BAC9B9C234E5}" type="presParOf" srcId="{E29D4887-C2BD-45C4-BEAD-0897B5024EF9}" destId="{E72EEB8A-203F-4072-9E01-9DE5A74A9FA7}" srcOrd="1" destOrd="0" presId="urn:microsoft.com/office/officeart/2005/8/layout/hList1"/>
    <dgm:cxn modelId="{CDF3661C-65E8-48AA-B49A-6E965AF34519}" type="presParOf" srcId="{E29D4887-C2BD-45C4-BEAD-0897B5024EF9}" destId="{6C1EB31D-64D4-4C9F-BC78-0C41DDF01598}" srcOrd="2" destOrd="0" presId="urn:microsoft.com/office/officeart/2005/8/layout/hList1"/>
    <dgm:cxn modelId="{782F9390-1276-4C6C-B4A3-EC627BB21F89}" type="presParOf" srcId="{6C1EB31D-64D4-4C9F-BC78-0C41DDF01598}" destId="{CD3D4BE8-A428-468E-9D84-EA4A1BA29C1F}" srcOrd="0" destOrd="2" presId="urn:microsoft.com/office/officeart/2005/8/layout/hList1"/>
    <dgm:cxn modelId="{2712DE05-A53A-4158-A992-62AF8A9CE075}" type="presOf" srcId="{26687515-6875-4209-BFF6-8F1F99B29FB3}" destId="{CD3D4BE8-A428-468E-9D84-EA4A1BA29C1F}" srcOrd="0" destOrd="0" presId="urn:microsoft.com/office/officeart/2005/8/layout/hList1"/>
    <dgm:cxn modelId="{AECBD4CA-5273-4DDA-BEF6-4ED64A26BEC2}" type="presParOf" srcId="{6C1EB31D-64D4-4C9F-BC78-0C41DDF01598}" destId="{A7FBF047-7225-438D-AFD3-7A09F090A6D5}" srcOrd="1" destOrd="2" presId="urn:microsoft.com/office/officeart/2005/8/layout/hList1"/>
    <dgm:cxn modelId="{3176C69C-2479-4446-91BE-AFB1CBAE4C5C}" type="presOf" srcId="{080D378B-EF52-4DEE-A919-37576E925B4E}" destId="{A7FBF047-7225-438D-AFD3-7A09F090A6D5}" srcOrd="0" destOrd="0" presId="urn:microsoft.com/office/officeart/2005/8/layout/hList1"/>
    <dgm:cxn modelId="{BE22F3B0-2AFB-4270-B0F8-F7AB710D2A2C}" type="presParOf" srcId="{E29D4887-C2BD-45C4-BEAD-0897B5024EF9}" destId="{87266AB1-D997-4E25-B380-E1DB1E47A6D6}" srcOrd="3" destOrd="0" presId="urn:microsoft.com/office/officeart/2005/8/layout/hList1"/>
    <dgm:cxn modelId="{CB1CB9DB-C587-4214-AC9D-E5140B0C4D39}" type="presParOf" srcId="{E29D4887-C2BD-45C4-BEAD-0897B5024EF9}" destId="{138374F4-8808-4816-BCD6-CC1A9EEF2A82}" srcOrd="4" destOrd="0" presId="urn:microsoft.com/office/officeart/2005/8/layout/hList1"/>
    <dgm:cxn modelId="{117C25AF-9B44-4C20-AF0C-EC50BEC1DF7C}" type="presParOf" srcId="{138374F4-8808-4816-BCD6-CC1A9EEF2A82}" destId="{E785563D-7ED1-465A-BF2E-45C049DAE07F}" srcOrd="0" destOrd="4" presId="urn:microsoft.com/office/officeart/2005/8/layout/hList1"/>
    <dgm:cxn modelId="{EE12E7B4-3137-4A6C-A649-BEB232B2DE92}" type="presOf" srcId="{890D083B-8C7E-45A4-807C-1F7E801A2E0B}" destId="{E785563D-7ED1-465A-BF2E-45C049DAE07F}" srcOrd="0" destOrd="0" presId="urn:microsoft.com/office/officeart/2005/8/layout/hList1"/>
    <dgm:cxn modelId="{1F358107-5608-4A63-B9E9-C88B067F221A}" type="presParOf" srcId="{138374F4-8808-4816-BCD6-CC1A9EEF2A82}" destId="{76602AAF-48A3-4752-94A1-FD05CBD3BDAD}" srcOrd="1" destOrd="4" presId="urn:microsoft.com/office/officeart/2005/8/layout/hList1"/>
    <dgm:cxn modelId="{B6AF39C3-8280-40DA-B1C6-94216DDDF548}" type="presOf" srcId="{A85E6D0B-0FB4-43DE-8E0B-A93D06F24306}" destId="{76602AAF-48A3-4752-94A1-FD05CBD3BDAD}" srcOrd="0" destOrd="0" presId="urn:microsoft.com/office/officeart/2005/8/layout/hList1"/>
    <dgm:cxn modelId="{75239D65-05EA-43FC-8DD3-2754401D74D4}" type="presParOf" srcId="{E29D4887-C2BD-45C4-BEAD-0897B5024EF9}" destId="{3DC9F1C8-9EAA-5A4C-8307-F8BD53A2FFCE}" srcOrd="5" destOrd="0" presId="urn:microsoft.com/office/officeart/2005/8/layout/hList1"/>
    <dgm:cxn modelId="{06FA4723-DE5F-4EDB-9609-047279C619F9}" type="presParOf" srcId="{E29D4887-C2BD-45C4-BEAD-0897B5024EF9}" destId="{D0874DF1-825E-094F-A5CF-6FB2A9F402B8}" srcOrd="6" destOrd="0" presId="urn:microsoft.com/office/officeart/2005/8/layout/hList1"/>
    <dgm:cxn modelId="{45B846A9-D454-486F-B466-9A924CB3BA2C}" type="presParOf" srcId="{D0874DF1-825E-094F-A5CF-6FB2A9F402B8}" destId="{7BE89D3F-1C7C-AD4C-B188-AD3798EECEE8}" srcOrd="0" destOrd="6" presId="urn:microsoft.com/office/officeart/2005/8/layout/hList1"/>
    <dgm:cxn modelId="{ACC89DB7-7AC8-48E0-87AD-F8400FDE5BB1}" type="presOf" srcId="{AD98C231-98F8-9A4B-84F6-16BF9A9181E3}" destId="{7BE89D3F-1C7C-AD4C-B188-AD3798EECEE8}" srcOrd="0" destOrd="0" presId="urn:microsoft.com/office/officeart/2005/8/layout/hList1"/>
    <dgm:cxn modelId="{421FE719-1EAA-4168-81A8-CC133D6FFE86}" type="presParOf" srcId="{D0874DF1-825E-094F-A5CF-6FB2A9F402B8}" destId="{D708A2FB-B2EB-4441-A956-D16A55762F6D}" srcOrd="1" destOrd="6" presId="urn:microsoft.com/office/officeart/2005/8/layout/hList1"/>
    <dgm:cxn modelId="{9C215469-AD0F-406F-A63A-3042602D7D9E}" type="presOf" srcId="{CD5EDFBC-5B50-C541-A3F6-971D7E15C863}" destId="{D708A2FB-B2EB-4441-A956-D16A55762F6D}" srcOrd="0"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945245" cy="3396615"/>
        <a:chOff x="0" y="0"/>
        <a:chExt cx="8945245" cy="3396615"/>
      </a:xfrm>
    </dsp:grpSpPr>
    <dsp:sp modelId="{A1C7A9A6-5720-4073-9A94-A22890853214}">
      <dsp:nvSpPr>
        <dsp:cNvPr id="3" name="矩形 2"/>
        <dsp:cNvSpPr/>
      </dsp:nvSpPr>
      <dsp:spPr bwMode="white">
        <a:xfrm>
          <a:off x="0" y="229883"/>
          <a:ext cx="2023811" cy="403200"/>
        </a:xfrm>
        <a:prstGeom prst="rect">
          <a:avLst/>
        </a:prstGeom>
      </dsp:spPr>
      <dsp:style>
        <a:lnRef idx="1">
          <a:srgbClr val="A5A5A5">
            <a:hueOff val="0"/>
            <a:satOff val="0"/>
            <a:lumOff val="0"/>
            <a:alpha val="100000"/>
          </a:srgbClr>
        </a:lnRef>
        <a:fillRef idx="3">
          <a:srgbClr val="A5A5A5">
            <a:hueOff val="0"/>
            <a:satOff val="0"/>
            <a:lumOff val="0"/>
            <a:alpha val="100000"/>
          </a:srgbClr>
        </a:fillRef>
        <a:effectRef idx="2">
          <a:scrgbClr r="0" g="0" b="0"/>
        </a:effectRef>
        <a:fontRef idx="minor">
          <a:sysClr val="window" lastClr="FFFFFF"/>
        </a:fontRef>
      </dsp:style>
      <dsp:txBody>
        <a:bodyPr lIns="99568" tIns="56896" rIns="99568" bIns="56896"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US" b="1" dirty="0" err="1"/>
            <a:t>与</a:t>
          </a:r>
          <a:r>
            <a:rPr lang="en-US" b="1" dirty="0"/>
            <a:t> Hadoop  </a:t>
          </a:r>
          <a:r>
            <a:rPr lang="en-US" b="1" dirty="0" err="1"/>
            <a:t>无缝衔接</a:t>
          </a:r>
          <a:endParaRPr lang="zh-CN" b="1" dirty="0"/>
        </a:p>
      </dsp:txBody>
      <dsp:txXfrm>
        <a:off x="0" y="229883"/>
        <a:ext cx="2023811" cy="403200"/>
      </dsp:txXfrm>
    </dsp:sp>
    <dsp:sp modelId="{0D174396-24E4-4E3C-B035-2C5740DC065E}">
      <dsp:nvSpPr>
        <dsp:cNvPr id="4" name="矩形 3"/>
        <dsp:cNvSpPr/>
      </dsp:nvSpPr>
      <dsp:spPr bwMode="white">
        <a:xfrm>
          <a:off x="0" y="633083"/>
          <a:ext cx="2023811" cy="2533650"/>
        </a:xfrm>
        <a:prstGeom prst="rect">
          <a:avLst/>
        </a:prstGeom>
      </dsp:spPr>
      <dsp:style>
        <a:lnRef idx="1">
          <a:srgbClr val="A5A5A5">
            <a:tint val="40000"/>
            <a:alpha val="90000"/>
            <a:hueOff val="0"/>
            <a:satOff val="0"/>
            <a:lumOff val="0"/>
            <a:alpha val="90196"/>
          </a:srgbClr>
        </a:lnRef>
        <a:fillRef idx="1">
          <a:srgbClr val="A5A5A5">
            <a:tint val="40000"/>
            <a:alpha val="90000"/>
            <a:hueOff val="0"/>
            <a:satOff val="0"/>
            <a:lumOff val="0"/>
            <a:alpha val="90196"/>
          </a:srgbClr>
        </a:fillRef>
        <a:effectRef idx="0">
          <a:scrgbClr r="0" g="0" b="0"/>
        </a:effectRef>
        <a:fontRef idx="minor"/>
      </dsp:style>
      <dsp:txBody>
        <a:bodyPr vert="horz" wrap="square" lIns="74676" tIns="74676" rIns="99568" bIns="112014"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1" algn="l" rtl="0">
            <a:lnSpc>
              <a:spcPct val="100000"/>
            </a:lnSpc>
            <a:spcBef>
              <a:spcPct val="0"/>
            </a:spcBef>
            <a:spcAft>
              <a:spcPct val="15000"/>
            </a:spcAft>
            <a:buChar char="•"/>
          </a:pPr>
          <a:r>
            <a:rPr lang="en-US" dirty="0" err="1">
              <a:solidFill>
                <a:sysClr val="windowText" lastClr="000000"/>
              </a:solidFill>
            </a:rPr>
            <a:t>只关注计算层的问题，资源管理交由</a:t>
          </a:r>
          <a:r>
            <a:rPr lang="en-US" dirty="0">
              <a:solidFill>
                <a:sysClr val="windowText" lastClr="000000"/>
              </a:solidFill>
            </a:rPr>
            <a:t> </a:t>
          </a:r>
          <a:r>
            <a:rPr lang="en-US" dirty="0" err="1">
              <a:solidFill>
                <a:sysClr val="windowText" lastClr="000000"/>
              </a:solidFill>
            </a:rPr>
            <a:t>Mesos、YARN</a:t>
          </a:r>
          <a:r>
            <a:rPr lang="en-US" dirty="0">
              <a:solidFill>
                <a:sysClr val="windowText" lastClr="000000"/>
              </a:solidFill>
            </a:rPr>
            <a:t> </a:t>
          </a:r>
          <a:r>
            <a:rPr lang="en-US" dirty="0" err="1">
              <a:solidFill>
                <a:sysClr val="windowText" lastClr="000000"/>
              </a:solidFill>
            </a:rPr>
            <a:t>处理，可以访问存储在</a:t>
          </a:r>
          <a:r>
            <a:rPr lang="en-US" dirty="0">
              <a:solidFill>
                <a:sysClr val="windowText" lastClr="000000"/>
              </a:solidFill>
            </a:rPr>
            <a:t> </a:t>
          </a:r>
          <a:r>
            <a:rPr lang="en-US" dirty="0" err="1">
              <a:solidFill>
                <a:sysClr val="windowText" lastClr="000000"/>
              </a:solidFill>
            </a:rPr>
            <a:t>HDFS、HBase、Cassandra、Amazon</a:t>
          </a:r>
          <a:r>
            <a:rPr lang="en-US" dirty="0">
              <a:solidFill>
                <a:sysClr val="windowText" lastClr="000000"/>
              </a:solidFill>
            </a:rPr>
            <a:t> S3、本地文件系统上的数据。Spark </a:t>
          </a:r>
          <a:r>
            <a:rPr lang="en-US" dirty="0" err="1">
              <a:solidFill>
                <a:sysClr val="windowText" lastClr="000000"/>
              </a:solidFill>
            </a:rPr>
            <a:t>支持文本文件、序列文件，以及任何Hadoop</a:t>
          </a:r>
          <a:r>
            <a:rPr lang="en-US" dirty="0">
              <a:solidFill>
                <a:sysClr val="windowText" lastClr="000000"/>
              </a:solidFill>
            </a:rPr>
            <a:t> </a:t>
          </a:r>
          <a:r>
            <a:rPr lang="en-US" dirty="0" err="1">
              <a:solidFill>
                <a:sysClr val="windowText" lastClr="000000"/>
              </a:solidFill>
            </a:rPr>
            <a:t>的</a:t>
          </a:r>
          <a:r>
            <a:rPr lang="en-US" dirty="0">
              <a:solidFill>
                <a:sysClr val="windowText" lastClr="000000"/>
              </a:solidFill>
            </a:rPr>
            <a:t> </a:t>
          </a:r>
          <a:r>
            <a:rPr lang="en-US" dirty="0" err="1">
              <a:solidFill>
                <a:sysClr val="windowText" lastClr="000000"/>
              </a:solidFill>
            </a:rPr>
            <a:t>InputFormat</a:t>
          </a:r>
          <a:r>
            <a:rPr lang="en-US" dirty="0">
              <a:solidFill>
                <a:sysClr val="windowText" lastClr="000000"/>
              </a:solidFill>
            </a:rPr>
            <a:t>。</a:t>
          </a:r>
          <a:endParaRPr lang="zh-CN" dirty="0">
            <a:solidFill>
              <a:sysClr val="windowText" lastClr="000000"/>
            </a:solidFill>
          </a:endParaRPr>
        </a:p>
      </dsp:txBody>
      <dsp:txXfrm>
        <a:off x="0" y="633083"/>
        <a:ext cx="2023811" cy="2533650"/>
      </dsp:txXfrm>
    </dsp:sp>
    <dsp:sp modelId="{CD3D4BE8-A428-468E-9D84-EA4A1BA29C1F}">
      <dsp:nvSpPr>
        <dsp:cNvPr id="5" name="矩形 4"/>
        <dsp:cNvSpPr/>
      </dsp:nvSpPr>
      <dsp:spPr bwMode="white">
        <a:xfrm>
          <a:off x="2307145" y="229883"/>
          <a:ext cx="2023811" cy="403200"/>
        </a:xfrm>
        <a:prstGeom prst="rect">
          <a:avLst/>
        </a:prstGeom>
      </dsp:spPr>
      <dsp:style>
        <a:lnRef idx="1">
          <a:srgbClr val="A5A5A5">
            <a:hueOff val="919999"/>
            <a:satOff val="33333"/>
            <a:lumOff val="-4836"/>
            <a:alpha val="100000"/>
          </a:srgbClr>
        </a:lnRef>
        <a:fillRef idx="3">
          <a:srgbClr val="A5A5A5">
            <a:hueOff val="919999"/>
            <a:satOff val="33333"/>
            <a:lumOff val="-4836"/>
            <a:alpha val="100000"/>
          </a:srgbClr>
        </a:fillRef>
        <a:effectRef idx="2">
          <a:scrgbClr r="0" g="0" b="0"/>
        </a:effectRef>
        <a:fontRef idx="minor">
          <a:sysClr val="window" lastClr="FFFFFF"/>
        </a:fontRef>
      </dsp:style>
      <dsp:txBody>
        <a:bodyPr lIns="99568" tIns="56896" rIns="99568" bIns="56896"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b="1" dirty="0" err="1"/>
            <a:t>提供丰富的操作</a:t>
          </a:r>
          <a:endParaRPr lang="zh-CN" b="1" dirty="0"/>
        </a:p>
      </dsp:txBody>
      <dsp:txXfrm>
        <a:off x="2307145" y="229883"/>
        <a:ext cx="2023811" cy="403200"/>
      </dsp:txXfrm>
    </dsp:sp>
    <dsp:sp modelId="{A7FBF047-7225-438D-AFD3-7A09F090A6D5}">
      <dsp:nvSpPr>
        <dsp:cNvPr id="6" name="矩形 5"/>
        <dsp:cNvSpPr/>
      </dsp:nvSpPr>
      <dsp:spPr bwMode="white">
        <a:xfrm>
          <a:off x="2307145" y="633083"/>
          <a:ext cx="2023811" cy="2533650"/>
        </a:xfrm>
        <a:prstGeom prst="rect">
          <a:avLst/>
        </a:prstGeom>
      </dsp:spPr>
      <dsp:style>
        <a:lnRef idx="1">
          <a:srgbClr val="A5A5A5">
            <a:tint val="40000"/>
            <a:alpha val="90000"/>
            <a:hueOff val="679999"/>
            <a:satOff val="33333"/>
            <a:lumOff val="523"/>
            <a:alpha val="90196"/>
          </a:srgbClr>
        </a:lnRef>
        <a:fillRef idx="1">
          <a:srgbClr val="A5A5A5">
            <a:tint val="40000"/>
            <a:alpha val="90000"/>
            <a:hueOff val="679999"/>
            <a:satOff val="33333"/>
            <a:lumOff val="523"/>
            <a:alpha val="90196"/>
          </a:srgbClr>
        </a:fillRef>
        <a:effectRef idx="0">
          <a:scrgbClr r="0" g="0" b="0"/>
        </a:effectRef>
        <a:fontRef idx="minor"/>
      </dsp:style>
      <dsp:txBody>
        <a:bodyPr vert="horz" wrap="square" lIns="74676" tIns="74676" rIns="99568" bIns="112014"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1" algn="l" rtl="0">
            <a:lnSpc>
              <a:spcPct val="100000"/>
            </a:lnSpc>
            <a:spcBef>
              <a:spcPct val="0"/>
            </a:spcBef>
            <a:spcAft>
              <a:spcPct val="15000"/>
            </a:spcAft>
            <a:buChar char="•"/>
          </a:pPr>
          <a:r>
            <a:rPr lang="en-US" dirty="0" err="1">
              <a:solidFill>
                <a:sysClr val="windowText" lastClr="000000"/>
              </a:solidFill>
            </a:rPr>
            <a:t>Hadoop只提供了</a:t>
          </a:r>
          <a:r>
            <a:rPr lang="en-US" dirty="0">
              <a:solidFill>
                <a:sysClr val="windowText" lastClr="000000"/>
              </a:solidFill>
            </a:rPr>
            <a:t> map()</a:t>
          </a:r>
          <a:r>
            <a:rPr lang="en-US" dirty="0" err="1">
              <a:solidFill>
                <a:sysClr val="windowText" lastClr="000000"/>
              </a:solidFill>
            </a:rPr>
            <a:t>和</a:t>
          </a:r>
          <a:r>
            <a:rPr lang="en-US" dirty="0">
              <a:solidFill>
                <a:sysClr val="windowText" lastClr="000000"/>
              </a:solidFill>
            </a:rPr>
            <a:t> reduce()</a:t>
          </a:r>
          <a:r>
            <a:rPr lang="en-US" dirty="0" err="1">
              <a:solidFill>
                <a:sysClr val="windowText" lastClr="000000"/>
              </a:solidFill>
            </a:rPr>
            <a:t>等少数操作函数。但是</a:t>
          </a:r>
          <a:r>
            <a:rPr lang="en-US" dirty="0">
              <a:solidFill>
                <a:sysClr val="windowText" lastClr="000000"/>
              </a:solidFill>
            </a:rPr>
            <a:t>， Spark </a:t>
          </a:r>
          <a:r>
            <a:rPr lang="en-US" dirty="0" err="1">
              <a:solidFill>
                <a:sysClr val="windowText" lastClr="000000"/>
              </a:solidFill>
            </a:rPr>
            <a:t>提供了</a:t>
          </a:r>
          <a:r>
            <a:rPr lang="en-US" dirty="0">
              <a:solidFill>
                <a:sysClr val="windowText" lastClr="000000"/>
              </a:solidFill>
            </a:rPr>
            <a:t> map()、filter()、union()、join()、</a:t>
          </a:r>
          <a:r>
            <a:rPr lang="en-US" dirty="0" err="1">
              <a:solidFill>
                <a:sysClr val="windowText" lastClr="000000"/>
              </a:solidFill>
            </a:rPr>
            <a:t>groupByKey</a:t>
          </a:r>
          <a:r>
            <a:rPr lang="en-US" dirty="0">
              <a:solidFill>
                <a:sysClr val="windowText" lastClr="000000"/>
              </a:solidFill>
            </a:rPr>
            <a:t>()、cartesian()、collect()，</a:t>
          </a:r>
          <a:r>
            <a:rPr lang="en-US" dirty="0" err="1">
              <a:solidFill>
                <a:sysClr val="windowText" lastClr="000000"/>
              </a:solidFill>
            </a:rPr>
            <a:t>以count</a:t>
          </a:r>
          <a:r>
            <a:rPr lang="en-US" dirty="0">
              <a:solidFill>
                <a:sysClr val="windowText" lastClr="000000"/>
              </a:solidFill>
            </a:rPr>
            <a:t>()等20余种操作函数。</a:t>
          </a:r>
          <a:endParaRPr lang="zh-CN" dirty="0">
            <a:solidFill>
              <a:sysClr val="windowText" lastClr="000000"/>
            </a:solidFill>
          </a:endParaRPr>
        </a:p>
      </dsp:txBody>
      <dsp:txXfrm>
        <a:off x="2307145" y="633083"/>
        <a:ext cx="2023811" cy="2533650"/>
      </dsp:txXfrm>
    </dsp:sp>
    <dsp:sp modelId="{E785563D-7ED1-465A-BF2E-45C049DAE07F}">
      <dsp:nvSpPr>
        <dsp:cNvPr id="7" name="矩形 6"/>
        <dsp:cNvSpPr/>
      </dsp:nvSpPr>
      <dsp:spPr bwMode="white">
        <a:xfrm>
          <a:off x="4614289" y="229883"/>
          <a:ext cx="2023811" cy="403200"/>
        </a:xfrm>
        <a:prstGeom prst="rect">
          <a:avLst/>
        </a:prstGeom>
      </dsp:spPr>
      <dsp:style>
        <a:lnRef idx="1">
          <a:srgbClr val="A5A5A5">
            <a:hueOff val="1839999"/>
            <a:satOff val="66667"/>
            <a:lumOff val="-9672"/>
            <a:alpha val="100000"/>
          </a:srgbClr>
        </a:lnRef>
        <a:fillRef idx="3">
          <a:srgbClr val="A5A5A5">
            <a:hueOff val="1839999"/>
            <a:satOff val="66667"/>
            <a:lumOff val="-9672"/>
            <a:alpha val="100000"/>
          </a:srgbClr>
        </a:fillRef>
        <a:effectRef idx="2">
          <a:scrgbClr r="0" g="0" b="0"/>
        </a:effectRef>
        <a:fontRef idx="minor">
          <a:sysClr val="window" lastClr="FFFFFF"/>
        </a:fontRef>
      </dsp:style>
      <dsp:txBody>
        <a:bodyPr lIns="99568" tIns="56896" rIns="99568" bIns="56896"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b="1" dirty="0" err="1"/>
            <a:t>提供</a:t>
          </a:r>
          <a:r>
            <a:rPr lang="en-US" b="1" dirty="0"/>
            <a:t> 4 </a:t>
          </a:r>
          <a:r>
            <a:rPr lang="en-US" b="1" dirty="0" err="1"/>
            <a:t>种应用库</a:t>
          </a:r>
          <a:endParaRPr lang="zh-CN" b="1" dirty="0"/>
        </a:p>
      </dsp:txBody>
      <dsp:txXfrm>
        <a:off x="4614289" y="229883"/>
        <a:ext cx="2023811" cy="403200"/>
      </dsp:txXfrm>
    </dsp:sp>
    <dsp:sp modelId="{76602AAF-48A3-4752-94A1-FD05CBD3BDAD}">
      <dsp:nvSpPr>
        <dsp:cNvPr id="8" name="矩形 7"/>
        <dsp:cNvSpPr/>
      </dsp:nvSpPr>
      <dsp:spPr bwMode="white">
        <a:xfrm>
          <a:off x="4614289" y="633083"/>
          <a:ext cx="2023811" cy="2533650"/>
        </a:xfrm>
        <a:prstGeom prst="rect">
          <a:avLst/>
        </a:prstGeom>
      </dsp:spPr>
      <dsp:style>
        <a:lnRef idx="1">
          <a:srgbClr val="A5A5A5">
            <a:tint val="40000"/>
            <a:alpha val="90000"/>
            <a:hueOff val="1359999"/>
            <a:satOff val="66667"/>
            <a:lumOff val="1046"/>
            <a:alpha val="90196"/>
          </a:srgbClr>
        </a:lnRef>
        <a:fillRef idx="1">
          <a:srgbClr val="A5A5A5">
            <a:tint val="40000"/>
            <a:alpha val="90000"/>
            <a:hueOff val="1359999"/>
            <a:satOff val="66667"/>
            <a:lumOff val="1046"/>
            <a:alpha val="90196"/>
          </a:srgbClr>
        </a:fillRef>
        <a:effectRef idx="0">
          <a:scrgbClr r="0" g="0" b="0"/>
        </a:effectRef>
        <a:fontRef idx="minor"/>
      </dsp:style>
      <dsp:txBody>
        <a:bodyPr vert="horz" wrap="square" lIns="74676" tIns="74676" rIns="99568" bIns="112014"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1" algn="l" rtl="0">
            <a:lnSpc>
              <a:spcPct val="100000"/>
            </a:lnSpc>
            <a:spcBef>
              <a:spcPct val="0"/>
            </a:spcBef>
            <a:spcAft>
              <a:spcPct val="15000"/>
            </a:spcAft>
            <a:buChar char="•"/>
          </a:pPr>
          <a:r>
            <a:rPr lang="en-US">
              <a:solidFill>
                <a:sysClr val="windowText" lastClr="000000"/>
              </a:solidFill>
            </a:rPr>
            <a:t>为处理结构化数据而设计的 Spark SQL 模块；用于创建可扩展和容错性的流式应用的 Spark Streaming；可扩展机器学习库—MLlib；Spark 的并行图计算库—GraphX。</a:t>
          </a:r>
          <a:endParaRPr lang="zh-CN" dirty="0">
            <a:solidFill>
              <a:sysClr val="windowText" lastClr="000000"/>
            </a:solidFill>
          </a:endParaRPr>
        </a:p>
      </dsp:txBody>
      <dsp:txXfrm>
        <a:off x="4614289" y="633083"/>
        <a:ext cx="2023811" cy="2533650"/>
      </dsp:txXfrm>
    </dsp:sp>
    <dsp:sp modelId="{7BE89D3F-1C7C-AD4C-B188-AD3798EECEE8}">
      <dsp:nvSpPr>
        <dsp:cNvPr id="9" name="矩形 8"/>
        <dsp:cNvSpPr/>
      </dsp:nvSpPr>
      <dsp:spPr bwMode="white">
        <a:xfrm>
          <a:off x="6921434" y="229883"/>
          <a:ext cx="2023811" cy="403200"/>
        </a:xfrm>
        <a:prstGeom prst="rect">
          <a:avLst/>
        </a:prstGeom>
      </dsp:spPr>
      <dsp:style>
        <a:lnRef idx="1">
          <a:srgbClr val="A5A5A5">
            <a:hueOff val="2760000"/>
            <a:satOff val="100000"/>
            <a:lumOff val="-14509"/>
            <a:alpha val="100000"/>
          </a:srgbClr>
        </a:lnRef>
        <a:fillRef idx="3">
          <a:srgbClr val="A5A5A5">
            <a:hueOff val="2760000"/>
            <a:satOff val="100000"/>
            <a:lumOff val="-14509"/>
            <a:alpha val="100000"/>
          </a:srgbClr>
        </a:fillRef>
        <a:effectRef idx="2">
          <a:scrgbClr r="0" g="0" b="0"/>
        </a:effectRef>
        <a:fontRef idx="minor">
          <a:sysClr val="window" lastClr="FFFFFF"/>
        </a:fontRef>
      </dsp:style>
      <dsp:txBody>
        <a:bodyPr lIns="99568" tIns="56896" rIns="99568" bIns="56896"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zh-CN" altLang="en-US" b="1" dirty="0"/>
            <a:t>支持多种编程语言</a:t>
          </a:r>
        </a:p>
      </dsp:txBody>
      <dsp:txXfrm>
        <a:off x="6921434" y="229883"/>
        <a:ext cx="2023811" cy="403200"/>
      </dsp:txXfrm>
    </dsp:sp>
    <dsp:sp modelId="{D708A2FB-B2EB-4441-A956-D16A55762F6D}">
      <dsp:nvSpPr>
        <dsp:cNvPr id="10" name="矩形 9"/>
        <dsp:cNvSpPr/>
      </dsp:nvSpPr>
      <dsp:spPr bwMode="white">
        <a:xfrm>
          <a:off x="6921434" y="633083"/>
          <a:ext cx="2023811" cy="2533650"/>
        </a:xfrm>
        <a:prstGeom prst="rect">
          <a:avLst/>
        </a:prstGeom>
      </dsp:spPr>
      <dsp:style>
        <a:lnRef idx="1">
          <a:srgbClr val="A5A5A5">
            <a:tint val="40000"/>
            <a:alpha val="90000"/>
            <a:hueOff val="2040000"/>
            <a:satOff val="100000"/>
            <a:lumOff val="1569"/>
            <a:alpha val="90196"/>
          </a:srgbClr>
        </a:lnRef>
        <a:fillRef idx="1">
          <a:srgbClr val="A5A5A5">
            <a:tint val="40000"/>
            <a:alpha val="90000"/>
            <a:hueOff val="2040000"/>
            <a:satOff val="100000"/>
            <a:lumOff val="1569"/>
            <a:alpha val="90196"/>
          </a:srgbClr>
        </a:fillRef>
        <a:effectRef idx="0">
          <a:scrgbClr r="0" g="0" b="0"/>
        </a:effectRef>
        <a:fontRef idx="minor"/>
      </dsp:style>
      <dsp:txBody>
        <a:bodyPr vert="horz" wrap="square" lIns="74676" tIns="74676" rIns="99568" bIns="112014"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1" algn="l">
            <a:lnSpc>
              <a:spcPct val="100000"/>
            </a:lnSpc>
            <a:spcBef>
              <a:spcPct val="0"/>
            </a:spcBef>
            <a:spcAft>
              <a:spcPct val="15000"/>
            </a:spcAft>
            <a:buChar char="•"/>
          </a:pPr>
          <a:r>
            <a:rPr lang="en-US">
              <a:solidFill>
                <a:sysClr val="windowText" lastClr="000000"/>
              </a:solidFill>
            </a:rPr>
            <a:t>Spark </a:t>
          </a:r>
          <a:r>
            <a:rPr lang="zh-CN">
              <a:solidFill>
                <a:sysClr val="windowText" lastClr="000000"/>
              </a:solidFill>
            </a:rPr>
            <a:t>提供 </a:t>
          </a:r>
          <a:r>
            <a:rPr lang="en-US">
              <a:solidFill>
                <a:sysClr val="windowText" lastClr="000000"/>
              </a:solidFill>
            </a:rPr>
            <a:t>Java</a:t>
          </a:r>
          <a:r>
            <a:rPr lang="zh-CN">
              <a:solidFill>
                <a:sysClr val="windowText" lastClr="000000"/>
              </a:solidFill>
            </a:rPr>
            <a:t>、</a:t>
          </a:r>
          <a:r>
            <a:rPr lang="en-US">
              <a:solidFill>
                <a:sysClr val="windowText" lastClr="000000"/>
              </a:solidFill>
            </a:rPr>
            <a:t>Python </a:t>
          </a:r>
          <a:r>
            <a:rPr lang="zh-CN">
              <a:solidFill>
                <a:sysClr val="windowText" lastClr="000000"/>
              </a:solidFill>
            </a:rPr>
            <a:t>和 </a:t>
          </a:r>
          <a:r>
            <a:rPr lang="en-US">
              <a:solidFill>
                <a:sysClr val="windowText" lastClr="000000"/>
              </a:solidFill>
            </a:rPr>
            <a:t>Scala </a:t>
          </a:r>
          <a:r>
            <a:rPr lang="zh-CN">
              <a:solidFill>
                <a:sysClr val="windowText" lastClr="000000"/>
              </a:solidFill>
            </a:rPr>
            <a:t>的 </a:t>
          </a:r>
          <a:r>
            <a:rPr lang="en-US">
              <a:solidFill>
                <a:sysClr val="windowText" lastClr="000000"/>
              </a:solidFill>
            </a:rPr>
            <a:t>Shell</a:t>
          </a:r>
          <a:r>
            <a:rPr lang="zh-CN">
              <a:solidFill>
                <a:sysClr val="windowText" lastClr="000000"/>
              </a:solidFill>
            </a:rPr>
            <a:t>，方便了编程 工作。</a:t>
          </a:r>
          <a:endParaRPr lang="zh-CN" altLang="en-US">
            <a:solidFill>
              <a:sysClr val="windowText" lastClr="000000"/>
            </a:solidFill>
          </a:endParaRPr>
        </a:p>
      </dsp:txBody>
      <dsp:txXfrm>
        <a:off x="6921434" y="633083"/>
        <a:ext cx="2023811" cy="25336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ysClr val="windowText" lastClr="000000"/>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8194" name="Rectangle 2"/>
          <p:cNvSpPr>
            <a:spLocks noTextEdit="1"/>
          </p:cNvSpPr>
          <p:nvPr>
            <p:ph type="sldImg"/>
          </p:nvPr>
        </p:nvSpPr>
        <p:spPr>
          <a:xfrm>
            <a:off x="2878138" y="441325"/>
            <a:ext cx="3424237" cy="2568575"/>
          </a:xfrm>
          <a:prstGeom prst="rect">
            <a:avLst/>
          </a:prstGeom>
          <a:noFill/>
          <a:ln w="12700">
            <a:noFill/>
          </a:ln>
        </p:spPr>
      </p:sp>
      <p:sp>
        <p:nvSpPr>
          <p:cNvPr id="2051" name="Rectangle 3"/>
          <p:cNvSpPr>
            <a:spLocks noGrp="1" noChangeArrowheads="1"/>
          </p:cNvSpPr>
          <p:nvPr>
            <p:ph type="body" sz="quarter" idx="3"/>
          </p:nvPr>
        </p:nvSpPr>
        <p:spPr bwMode="auto">
          <a:xfrm>
            <a:off x="687388" y="3267075"/>
            <a:ext cx="7899400" cy="30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692" tIns="44550" rIns="90692" bIns="44550" numCol="1" anchor="t" anchorCtr="0" compatLnSpc="1"/>
          <a:lstStyle/>
          <a:p>
            <a:pPr marL="0" marR="0" lvl="0" indent="0" algn="just" defTabSz="914400" rtl="0" eaLnBrk="0" fontAlgn="base" latinLnBrk="0" hangingPunct="0">
              <a:lnSpc>
                <a:spcPct val="90000"/>
              </a:lnSpc>
              <a:spcBef>
                <a:spcPct val="40000"/>
              </a:spcBef>
              <a:spcAft>
                <a:spcPct val="0"/>
              </a:spcAft>
              <a:buClrTx/>
              <a:buSzTx/>
              <a:buFontTx/>
              <a:buNone/>
              <a:defRPr/>
            </a:pPr>
            <a:r>
              <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rPr>
              <a:t>We want this to be in font 11 and justify.</a:t>
            </a:r>
            <a:endPar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just" rtl="0" eaLnBrk="0" fontAlgn="base" hangingPunct="0">
      <a:lnSpc>
        <a:spcPct val="90000"/>
      </a:lnSpc>
      <a:spcBef>
        <a:spcPct val="40000"/>
      </a:spcBef>
      <a:spcAft>
        <a:spcPct val="0"/>
      </a:spcAft>
      <a:defRPr sz="1100" kern="1200">
        <a:solidFill>
          <a:schemeClr val="tx1"/>
        </a:solidFill>
        <a:latin typeface="Arial" panose="020B0604020202020204" pitchFamily="34" charset="0"/>
        <a:ea typeface="+mn-ea"/>
        <a:cs typeface="+mn-cs"/>
      </a:defRPr>
    </a:lvl1pPr>
    <a:lvl2pPr marL="742950" indent="-28575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2pPr>
    <a:lvl3pPr marL="11430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3pPr>
    <a:lvl4pPr marL="16002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4pPr>
    <a:lvl5pPr marL="20574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2"/>
          <p:cNvSpPr>
            <a:spLocks noGrp="1"/>
          </p:cNvSpPr>
          <p:nvPr>
            <p:ph type="body"/>
          </p:nvPr>
        </p:nvSpPr>
        <p:spPr>
          <a:ln w="12700"/>
        </p:spPr>
        <p:txBody>
          <a:bodyPr wrap="square" lIns="90692" tIns="44550" rIns="90692" bIns="44550" anchor="t" anchorCtr="0"/>
          <a:p>
            <a:pPr lvl="0"/>
            <a:endParaRPr lang="en-US" altLang="zh-CN" dirty="0">
              <a:ea typeface="宋体" panose="02010600030101010101" pitchFamily="2" charset="-122"/>
            </a:endParaRPr>
          </a:p>
        </p:txBody>
      </p:sp>
      <p:sp>
        <p:nvSpPr>
          <p:cNvPr id="10242" name="Rectangle 3"/>
          <p:cNvSpPr>
            <a:spLocks noTextEdit="1"/>
          </p:cNvSpPr>
          <p:nvPr>
            <p:ph type="sldImg"/>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sp>
        <p:nvSpPr>
          <p:cNvPr id="87042" name="Rectangle 1026"/>
          <p:cNvSpPr>
            <a:spLocks noGrp="1" noChangeArrowheads="1"/>
          </p:cNvSpPr>
          <p:nvPr>
            <p:ph type="ctrTitle"/>
          </p:nvPr>
        </p:nvSpPr>
        <p:spPr>
          <a:xfrm>
            <a:off x="2378075" y="2020888"/>
            <a:ext cx="4325938" cy="368300"/>
          </a:xfrm>
        </p:spPr>
        <p:txBody>
          <a:bodyPr/>
          <a:lstStyle>
            <a:lvl1pPr>
              <a:defRPr>
                <a:solidFill>
                  <a:schemeClr val="accent2"/>
                </a:solidFill>
              </a:defRPr>
            </a:lvl1pPr>
          </a:lstStyle>
          <a:p>
            <a:pPr lvl="0" fontAlgn="base"/>
            <a:r>
              <a:rPr lang="en-US" altLang="zh-CN" strike="noStrike" noProof="0" smtClean="0"/>
              <a:t>Click to edit Master title style</a:t>
            </a:r>
            <a:endParaRPr lang="en-US" altLang="zh-CN" strike="noStrike" noProof="0" smtClean="0"/>
          </a:p>
        </p:txBody>
      </p:sp>
      <p:sp>
        <p:nvSpPr>
          <p:cNvPr id="87043" name="Rectangle 1027"/>
          <p:cNvSpPr>
            <a:spLocks noGrp="1" noChangeArrowheads="1"/>
          </p:cNvSpPr>
          <p:nvPr>
            <p:ph type="subTitle" idx="1"/>
          </p:nvPr>
        </p:nvSpPr>
        <p:spPr>
          <a:xfrm>
            <a:off x="1371600" y="3886200"/>
            <a:ext cx="6400800" cy="325438"/>
          </a:xfrm>
        </p:spPr>
        <p:txBody>
          <a:bodyPr/>
          <a:lstStyle>
            <a:lvl1pPr marL="0" indent="0" algn="ctr">
              <a:buFontTx/>
              <a:buNone/>
              <a:defRPr/>
            </a:lvl1pPr>
          </a:lstStyle>
          <a:p>
            <a:pPr lvl="0" fontAlgn="base"/>
            <a:r>
              <a:rPr lang="en-US" altLang="zh-CN" strike="noStrike" noProof="0" smtClean="0"/>
              <a:t>Click to edit Master subtitle style</a:t>
            </a:r>
            <a:endParaRPr lang="en-US" altLang="zh-CN" strike="noStrike" noProof="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304800"/>
            <a:ext cx="1962150" cy="3048000"/>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85800" y="304800"/>
            <a:ext cx="5734050" cy="3048000"/>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858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863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1792288" y="612775"/>
            <a:ext cx="5486400" cy="4114800"/>
          </a:xfrm>
        </p:spPr>
        <p:txBody>
          <a:bodyPr vert="horz" wrap="square" lIns="63500" tIns="25400" rIns="63500" bIns="2540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75000"/>
              </a:lnSpc>
              <a:spcBef>
                <a:spcPct val="65000"/>
              </a:spcBef>
              <a:spcAft>
                <a:spcPct val="0"/>
              </a:spcAft>
              <a:buClrTx/>
              <a:buSzPct val="100000"/>
              <a:buFontTx/>
              <a:buNone/>
              <a:defRPr/>
            </a:pPr>
            <a:endParaRPr kumimoji="0" lang="zh-CN" altLang="en-US" sz="3200" b="1"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Grp="1"/>
          </p:cNvSpPr>
          <p:nvPr>
            <p:ph type="title"/>
          </p:nvPr>
        </p:nvSpPr>
        <p:spPr>
          <a:xfrm>
            <a:off x="762000" y="304800"/>
            <a:ext cx="752475" cy="368300"/>
          </a:xfrm>
          <a:prstGeom prst="rect">
            <a:avLst/>
          </a:prstGeom>
          <a:noFill/>
          <a:ln w="12700">
            <a:noFill/>
          </a:ln>
        </p:spPr>
        <p:txBody>
          <a:bodyPr wrap="none" lIns="63500" tIns="25400" rIns="63500" bIns="25400" anchor="t" anchorCtr="0">
            <a:spAutoFit/>
          </a:bodyPr>
          <a:p>
            <a:pPr lvl="0"/>
            <a:r>
              <a:rPr lang="en-US" altLang="zh-CN" dirty="0"/>
              <a:t>Title</a:t>
            </a:r>
            <a:endParaRPr lang="en-US" altLang="zh-CN" dirty="0"/>
          </a:p>
        </p:txBody>
      </p:sp>
      <p:sp>
        <p:nvSpPr>
          <p:cNvPr id="1027" name="Rectangle 5"/>
          <p:cNvSpPr>
            <a:spLocks noGrp="1"/>
          </p:cNvSpPr>
          <p:nvPr>
            <p:ph type="body"/>
          </p:nvPr>
        </p:nvSpPr>
        <p:spPr>
          <a:xfrm>
            <a:off x="685800" y="1143000"/>
            <a:ext cx="7848600" cy="2209800"/>
          </a:xfrm>
          <a:prstGeom prst="rect">
            <a:avLst/>
          </a:prstGeom>
          <a:noFill/>
          <a:ln w="12700">
            <a:noFill/>
          </a:ln>
        </p:spPr>
        <p:txBody>
          <a:bodyPr lIns="63500" tIns="25400" rIns="63500" bIns="25400" anchor="t" anchorCtr="0">
            <a:spAutoFit/>
          </a:bodyPr>
          <a:p>
            <a:pPr lvl="0"/>
            <a:r>
              <a:rPr lang="en-US" altLang="zh-CN" dirty="0"/>
              <a:t>This is our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a:p>
            <a:pPr lvl="0"/>
            <a:r>
              <a:rPr lang="en-US" altLang="zh-CN" dirty="0"/>
              <a:t>This is our next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p:txBody>
      </p:sp>
      <p:sp>
        <p:nvSpPr>
          <p:cNvPr id="1028" name="Line 7"/>
          <p:cNvSpPr/>
          <p:nvPr/>
        </p:nvSpPr>
        <p:spPr>
          <a:xfrm>
            <a:off x="609600" y="635000"/>
            <a:ext cx="8059738" cy="0"/>
          </a:xfrm>
          <a:prstGeom prst="line">
            <a:avLst/>
          </a:prstGeom>
          <a:ln w="47625" cap="flat" cmpd="thickThin">
            <a:solidFill>
              <a:schemeClr val="accent2"/>
            </a:solidFill>
            <a:prstDash val="solid"/>
            <a:round/>
            <a:headEnd type="none" w="sm" len="sm"/>
            <a:tailEnd type="none" w="sm" len="sm"/>
          </a:ln>
        </p:spPr>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87000"/>
        </a:lnSpc>
        <a:spcBef>
          <a:spcPct val="0"/>
        </a:spcBef>
        <a:spcAft>
          <a:spcPct val="0"/>
        </a:spcAft>
        <a:defRPr sz="2400" b="1">
          <a:solidFill>
            <a:schemeClr val="tx2"/>
          </a:solidFill>
          <a:latin typeface="+mj-lt"/>
          <a:ea typeface="+mj-ea"/>
          <a:cs typeface="+mj-cs"/>
        </a:defRPr>
      </a:lvl1pPr>
      <a:lvl2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2pPr>
      <a:lvl3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3pPr>
      <a:lvl4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4pPr>
      <a:lvl5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5pPr>
      <a:lvl6pPr marL="4572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6pPr>
      <a:lvl7pPr marL="9144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7pPr>
      <a:lvl8pPr marL="13716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8pPr>
      <a:lvl9pPr marL="18288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9pPr>
    </p:titleStyle>
    <p:body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0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101.xml.rels><?xml version="1.0" encoding="UTF-8" standalone="yes"?>
<Relationships xmlns="http://schemas.openxmlformats.org/package/2006/relationships"><Relationship Id="rId9" Type="http://schemas.openxmlformats.org/officeDocument/2006/relationships/image" Target="../media/image37.png"/><Relationship Id="rId8" Type="http://schemas.openxmlformats.org/officeDocument/2006/relationships/image" Target="../media/image36.png"/><Relationship Id="rId7" Type="http://schemas.openxmlformats.org/officeDocument/2006/relationships/image" Target="../media/image35.png"/><Relationship Id="rId6" Type="http://schemas.openxmlformats.org/officeDocument/2006/relationships/tags" Target="../tags/tag226.xml"/><Relationship Id="rId5" Type="http://schemas.openxmlformats.org/officeDocument/2006/relationships/tags" Target="../tags/tag225.xml"/><Relationship Id="rId4" Type="http://schemas.openxmlformats.org/officeDocument/2006/relationships/tags" Target="../tags/tag224.xml"/><Relationship Id="rId3" Type="http://schemas.openxmlformats.org/officeDocument/2006/relationships/tags" Target="../tags/tag223.xml"/><Relationship Id="rId2" Type="http://schemas.openxmlformats.org/officeDocument/2006/relationships/tags" Target="../tags/tag222.xml"/><Relationship Id="rId10" Type="http://schemas.openxmlformats.org/officeDocument/2006/relationships/slideLayout" Target="../slideLayouts/slideLayout2.xml"/><Relationship Id="rId1" Type="http://schemas.openxmlformats.org/officeDocument/2006/relationships/tags" Target="../tags/tag221.xml"/></Relationships>
</file>

<file path=ppt/slides/_rels/slide102.xml.rels><?xml version="1.0" encoding="UTF-8" standalone="yes"?>
<Relationships xmlns="http://schemas.openxmlformats.org/package/2006/relationships"><Relationship Id="rId9" Type="http://schemas.openxmlformats.org/officeDocument/2006/relationships/image" Target="../media/image40.png"/><Relationship Id="rId8" Type="http://schemas.openxmlformats.org/officeDocument/2006/relationships/image" Target="../media/image39.png"/><Relationship Id="rId7" Type="http://schemas.openxmlformats.org/officeDocument/2006/relationships/image" Target="../media/image38.png"/><Relationship Id="rId6" Type="http://schemas.openxmlformats.org/officeDocument/2006/relationships/tags" Target="../tags/tag232.xml"/><Relationship Id="rId5" Type="http://schemas.openxmlformats.org/officeDocument/2006/relationships/tags" Target="../tags/tag231.xml"/><Relationship Id="rId4" Type="http://schemas.openxmlformats.org/officeDocument/2006/relationships/tags" Target="../tags/tag230.xml"/><Relationship Id="rId3" Type="http://schemas.openxmlformats.org/officeDocument/2006/relationships/tags" Target="../tags/tag229.xml"/><Relationship Id="rId2" Type="http://schemas.openxmlformats.org/officeDocument/2006/relationships/tags" Target="../tags/tag228.xml"/><Relationship Id="rId10" Type="http://schemas.openxmlformats.org/officeDocument/2006/relationships/slideLayout" Target="../slideLayouts/slideLayout2.xml"/><Relationship Id="rId1" Type="http://schemas.openxmlformats.org/officeDocument/2006/relationships/tags" Target="../tags/tag227.xml"/></Relationships>
</file>

<file path=ppt/slides/_rels/slide10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42.png"/><Relationship Id="rId7" Type="http://schemas.openxmlformats.org/officeDocument/2006/relationships/image" Target="../media/image41.png"/><Relationship Id="rId6" Type="http://schemas.openxmlformats.org/officeDocument/2006/relationships/tags" Target="../tags/tag238.xml"/><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s>
</file>

<file path=ppt/slides/_rels/slide104.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44.png"/><Relationship Id="rId6" Type="http://schemas.openxmlformats.org/officeDocument/2006/relationships/image" Target="../media/image43.png"/><Relationship Id="rId5" Type="http://schemas.openxmlformats.org/officeDocument/2006/relationships/tags" Target="../tags/tag243.xml"/><Relationship Id="rId4" Type="http://schemas.openxmlformats.org/officeDocument/2006/relationships/tags" Target="../tags/tag242.xml"/><Relationship Id="rId3" Type="http://schemas.openxmlformats.org/officeDocument/2006/relationships/tags" Target="../tags/tag241.xml"/><Relationship Id="rId2" Type="http://schemas.openxmlformats.org/officeDocument/2006/relationships/tags" Target="../tags/tag240.xml"/><Relationship Id="rId1" Type="http://schemas.openxmlformats.org/officeDocument/2006/relationships/tags" Target="../tags/tag239.xml"/></Relationships>
</file>

<file path=ppt/slides/_rels/slide10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6.xml"/><Relationship Id="rId2" Type="http://schemas.openxmlformats.org/officeDocument/2006/relationships/tags" Target="../tags/tag245.xml"/><Relationship Id="rId1" Type="http://schemas.openxmlformats.org/officeDocument/2006/relationships/tags" Target="../tags/tag244.xml"/></Relationships>
</file>

<file path=ppt/slides/_rels/slide10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8.xml"/><Relationship Id="rId2" Type="http://schemas.openxmlformats.org/officeDocument/2006/relationships/image" Target="../media/image45.png"/><Relationship Id="rId1" Type="http://schemas.openxmlformats.org/officeDocument/2006/relationships/tags" Target="../tags/tag247.xml"/></Relationships>
</file>

<file path=ppt/slides/_rels/slide10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1.xml"/><Relationship Id="rId2" Type="http://schemas.openxmlformats.org/officeDocument/2006/relationships/tags" Target="../tags/tag250.xml"/><Relationship Id="rId1" Type="http://schemas.openxmlformats.org/officeDocument/2006/relationships/tags" Target="../tags/tag249.xml"/></Relationships>
</file>

<file path=ppt/slides/_rels/slide10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4.xml"/><Relationship Id="rId2" Type="http://schemas.openxmlformats.org/officeDocument/2006/relationships/tags" Target="../tags/tag253.xml"/><Relationship Id="rId1" Type="http://schemas.openxmlformats.org/officeDocument/2006/relationships/tags" Target="../tags/tag252.xml"/></Relationships>
</file>

<file path=ppt/slides/_rels/slide10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7.xml"/><Relationship Id="rId2" Type="http://schemas.openxmlformats.org/officeDocument/2006/relationships/tags" Target="../tags/tag256.xml"/><Relationship Id="rId1" Type="http://schemas.openxmlformats.org/officeDocument/2006/relationships/tags" Target="../tags/tag25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1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2.xml"/><Relationship Id="rId5" Type="http://schemas.openxmlformats.org/officeDocument/2006/relationships/tags" Target="../tags/tag261.xml"/><Relationship Id="rId4" Type="http://schemas.openxmlformats.org/officeDocument/2006/relationships/image" Target="../media/image46.png"/><Relationship Id="rId3" Type="http://schemas.openxmlformats.org/officeDocument/2006/relationships/tags" Target="../tags/tag260.xml"/><Relationship Id="rId2" Type="http://schemas.openxmlformats.org/officeDocument/2006/relationships/tags" Target="../tags/tag259.xml"/><Relationship Id="rId1" Type="http://schemas.openxmlformats.org/officeDocument/2006/relationships/tags" Target="../tags/tag258.xml"/></Relationships>
</file>

<file path=ppt/slides/_rels/slide1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65.xml"/><Relationship Id="rId2" Type="http://schemas.openxmlformats.org/officeDocument/2006/relationships/tags" Target="../tags/tag264.xml"/><Relationship Id="rId1" Type="http://schemas.openxmlformats.org/officeDocument/2006/relationships/tags" Target="../tags/tag263.xml"/></Relationships>
</file>

<file path=ppt/slides/_rels/slide11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tags" Target="../tags/tag268.xml"/><Relationship Id="rId2" Type="http://schemas.openxmlformats.org/officeDocument/2006/relationships/tags" Target="../tags/tag267.xml"/><Relationship Id="rId1" Type="http://schemas.openxmlformats.org/officeDocument/2006/relationships/tags" Target="../tags/tag266.xml"/></Relationships>
</file>

<file path=ppt/slides/_rels/slide1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71.xml"/><Relationship Id="rId2" Type="http://schemas.openxmlformats.org/officeDocument/2006/relationships/tags" Target="../tags/tag270.xml"/><Relationship Id="rId1" Type="http://schemas.openxmlformats.org/officeDocument/2006/relationships/tags" Target="../tags/tag269.xml"/></Relationships>
</file>

<file path=ppt/slides/_rels/slide1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74.xml"/><Relationship Id="rId3" Type="http://schemas.openxmlformats.org/officeDocument/2006/relationships/tags" Target="../tags/tag273.xml"/><Relationship Id="rId2" Type="http://schemas.openxmlformats.org/officeDocument/2006/relationships/tags" Target="../tags/tag272.xml"/><Relationship Id="rId1" Type="http://schemas.openxmlformats.org/officeDocument/2006/relationships/image" Target="../media/image49.png"/></Relationships>
</file>

<file path=ppt/slides/_rels/slide1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tags" Target="../tags/tag275.xml"/></Relationships>
</file>

<file path=ppt/slides/_rels/slide1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79.xml"/></Relationships>
</file>

<file path=ppt/slides/_rels/slide1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2.xml"/><Relationship Id="rId2" Type="http://schemas.openxmlformats.org/officeDocument/2006/relationships/tags" Target="../tags/tag281.xml"/><Relationship Id="rId1" Type="http://schemas.openxmlformats.org/officeDocument/2006/relationships/tags" Target="../tags/tag280.xml"/></Relationships>
</file>

<file path=ppt/slides/_rels/slide1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5.xml"/><Relationship Id="rId2" Type="http://schemas.openxmlformats.org/officeDocument/2006/relationships/tags" Target="../tags/tag284.xml"/><Relationship Id="rId1" Type="http://schemas.openxmlformats.org/officeDocument/2006/relationships/tags" Target="../tags/tag283.xml"/></Relationships>
</file>

<file path=ppt/slides/_rels/slide11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88.xml"/><Relationship Id="rId4" Type="http://schemas.openxmlformats.org/officeDocument/2006/relationships/image" Target="../media/image51.png"/><Relationship Id="rId3" Type="http://schemas.openxmlformats.org/officeDocument/2006/relationships/image" Target="../media/image50.png"/><Relationship Id="rId2" Type="http://schemas.openxmlformats.org/officeDocument/2006/relationships/tags" Target="../tags/tag287.xml"/><Relationship Id="rId1" Type="http://schemas.openxmlformats.org/officeDocument/2006/relationships/tags" Target="../tags/tag28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2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93.xml"/><Relationship Id="rId4" Type="http://schemas.openxmlformats.org/officeDocument/2006/relationships/tags" Target="../tags/tag292.xml"/><Relationship Id="rId3" Type="http://schemas.openxmlformats.org/officeDocument/2006/relationships/tags" Target="../tags/tag291.xml"/><Relationship Id="rId2" Type="http://schemas.openxmlformats.org/officeDocument/2006/relationships/tags" Target="../tags/tag290.xml"/><Relationship Id="rId1" Type="http://schemas.openxmlformats.org/officeDocument/2006/relationships/tags" Target="../tags/tag289.xml"/></Relationships>
</file>

<file path=ppt/slides/_rels/slide1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6.xml"/><Relationship Id="rId2" Type="http://schemas.openxmlformats.org/officeDocument/2006/relationships/tags" Target="../tags/tag295.xml"/><Relationship Id="rId1" Type="http://schemas.openxmlformats.org/officeDocument/2006/relationships/tags" Target="../tags/tag294.xml"/></Relationships>
</file>

<file path=ppt/slides/_rels/slide1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99.xml"/><Relationship Id="rId3" Type="http://schemas.openxmlformats.org/officeDocument/2006/relationships/image" Target="../media/image52.png"/><Relationship Id="rId2" Type="http://schemas.openxmlformats.org/officeDocument/2006/relationships/tags" Target="../tags/tag298.xml"/><Relationship Id="rId1" Type="http://schemas.openxmlformats.org/officeDocument/2006/relationships/tags" Target="../tags/tag297.xml"/></Relationships>
</file>

<file path=ppt/slides/_rels/slide1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302.xml"/><Relationship Id="rId2" Type="http://schemas.openxmlformats.org/officeDocument/2006/relationships/tags" Target="../tags/tag301.xml"/><Relationship Id="rId1" Type="http://schemas.openxmlformats.org/officeDocument/2006/relationships/tags" Target="../tags/tag300.xml"/></Relationships>
</file>

<file path=ppt/slides/_rels/slide1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305.xml"/><Relationship Id="rId3" Type="http://schemas.openxmlformats.org/officeDocument/2006/relationships/image" Target="../media/image53.png"/><Relationship Id="rId2" Type="http://schemas.openxmlformats.org/officeDocument/2006/relationships/tags" Target="../tags/tag304.xml"/><Relationship Id="rId1" Type="http://schemas.openxmlformats.org/officeDocument/2006/relationships/tags" Target="../tags/tag30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9.xml"/><Relationship Id="rId3" Type="http://schemas.openxmlformats.org/officeDocument/2006/relationships/image" Target="../media/image5.png"/><Relationship Id="rId2" Type="http://schemas.openxmlformats.org/officeDocument/2006/relationships/tags" Target="../tags/tag28.xml"/><Relationship Id="rId1" Type="http://schemas.openxmlformats.org/officeDocument/2006/relationships/tags" Target="../tags/tag2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tags" Target="../tags/tag3.xml"/><Relationship Id="rId3"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image" Target="../media/image6.png"/><Relationship Id="rId1" Type="http://schemas.openxmlformats.org/officeDocument/2006/relationships/tags" Target="../tags/tag4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8.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9.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0.xml"/></Relationships>
</file>

<file path=ppt/slides/_rels/slide3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53.xml"/><Relationship Id="rId7" Type="http://schemas.microsoft.com/office/2007/relationships/diagramDrawing" Target="../diagrams/drawing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3" Type="http://schemas.openxmlformats.org/officeDocument/2006/relationships/diagramData" Target="../diagrams/data1.xml"/><Relationship Id="rId2" Type="http://schemas.openxmlformats.org/officeDocument/2006/relationships/tags" Target="../tags/tag52.xml"/><Relationship Id="rId1" Type="http://schemas.openxmlformats.org/officeDocument/2006/relationships/tags" Target="../tags/tag51.xml"/></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png"/><Relationship Id="rId2" Type="http://schemas.openxmlformats.org/officeDocument/2006/relationships/tags" Target="../tags/tag55.xml"/><Relationship Id="rId1" Type="http://schemas.openxmlformats.org/officeDocument/2006/relationships/tags" Target="../tags/tag54.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6.xml"/></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image" Target="../media/image8.png"/><Relationship Id="rId1" Type="http://schemas.openxmlformats.org/officeDocument/2006/relationships/tags" Target="../tags/tag57.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0.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1.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4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tags" Target="../tags/tag65.xml"/><Relationship Id="rId1" Type="http://schemas.openxmlformats.org/officeDocument/2006/relationships/tags" Target="../tags/tag64.xml"/></Relationships>
</file>

<file path=ppt/slides/_rels/slide4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tags" Target="../tags/tag68.xml"/><Relationship Id="rId3" Type="http://schemas.openxmlformats.org/officeDocument/2006/relationships/image" Target="../media/image10.png"/><Relationship Id="rId2" Type="http://schemas.openxmlformats.org/officeDocument/2006/relationships/tags" Target="../tags/tag67.xml"/><Relationship Id="rId1" Type="http://schemas.openxmlformats.org/officeDocument/2006/relationships/tags" Target="../tags/tag66.xml"/></Relationships>
</file>

<file path=ppt/slides/_rels/slide4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tags" Target="../tags/tag70.xml"/><Relationship Id="rId1" Type="http://schemas.openxmlformats.org/officeDocument/2006/relationships/tags" Target="../tags/tag69.xml"/></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tags" Target="../tags/tag72.xml"/><Relationship Id="rId1" Type="http://schemas.openxmlformats.org/officeDocument/2006/relationships/tags" Target="../tags/tag71.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4.xml"/></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image" Target="../media/image14.png"/><Relationship Id="rId1" Type="http://schemas.openxmlformats.org/officeDocument/2006/relationships/tags" Target="../tags/tag8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4.xml"/><Relationship Id="rId1" Type="http://schemas.openxmlformats.org/officeDocument/2006/relationships/tags" Target="../tags/tag83.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6.xml"/><Relationship Id="rId1" Type="http://schemas.openxmlformats.org/officeDocument/2006/relationships/tags" Target="../tags/tag85.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8.xml"/><Relationship Id="rId1" Type="http://schemas.openxmlformats.org/officeDocument/2006/relationships/tags" Target="../tags/tag87.xml"/></Relationships>
</file>

<file path=ppt/slides/_rels/slide5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image" Target="../media/image15.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5.xml"/><Relationship Id="rId1" Type="http://schemas.openxmlformats.org/officeDocument/2006/relationships/tags" Target="../tags/tag94.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7.xml"/><Relationship Id="rId1" Type="http://schemas.openxmlformats.org/officeDocument/2006/relationships/tags" Target="../tags/tag96.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tags" Target="../tags/tag98.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1.xml"/><Relationship Id="rId1" Type="http://schemas.openxmlformats.org/officeDocument/2006/relationships/tags" Target="../tags/tag10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tags" Target="../tags/tag7.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3.xml"/><Relationship Id="rId1" Type="http://schemas.openxmlformats.org/officeDocument/2006/relationships/tags" Target="../tags/tag102.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5.xml"/><Relationship Id="rId1" Type="http://schemas.openxmlformats.org/officeDocument/2006/relationships/tags" Target="../tags/tag104.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7.xml"/><Relationship Id="rId1" Type="http://schemas.openxmlformats.org/officeDocument/2006/relationships/tags" Target="../tags/tag106.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9.xml"/><Relationship Id="rId1" Type="http://schemas.openxmlformats.org/officeDocument/2006/relationships/tags" Target="../tags/tag108.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1.xml"/><Relationship Id="rId1" Type="http://schemas.openxmlformats.org/officeDocument/2006/relationships/tags" Target="../tags/tag110.xml"/></Relationships>
</file>

<file path=ppt/slides/_rels/slide6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14.xml"/><Relationship Id="rId3" Type="http://schemas.openxmlformats.org/officeDocument/2006/relationships/image" Target="../media/image16.png"/><Relationship Id="rId2" Type="http://schemas.openxmlformats.org/officeDocument/2006/relationships/tags" Target="../tags/tag113.xml"/><Relationship Id="rId1" Type="http://schemas.openxmlformats.org/officeDocument/2006/relationships/tags" Target="../tags/tag11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6.xml"/><Relationship Id="rId1" Type="http://schemas.openxmlformats.org/officeDocument/2006/relationships/tags" Target="../tags/tag115.xml"/></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8.xml"/><Relationship Id="rId1" Type="http://schemas.openxmlformats.org/officeDocument/2006/relationships/tags" Target="../tags/tag117.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0.xml"/><Relationship Id="rId1" Type="http://schemas.openxmlformats.org/officeDocument/2006/relationships/tags" Target="../tags/tag119.xml"/></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2.xml"/><Relationship Id="rId1" Type="http://schemas.openxmlformats.org/officeDocument/2006/relationships/tags" Target="../tags/tag121.xml"/></Relationships>
</file>

<file path=ppt/slides/_rels/slide7.xml.rels><?xml version="1.0" encoding="UTF-8" standalone="yes"?>
<Relationships xmlns="http://schemas.openxmlformats.org/package/2006/relationships"><Relationship Id="rId7" Type="http://schemas.openxmlformats.org/officeDocument/2006/relationships/vmlDrawing" Target="../drawings/vmlDrawing1.vml"/><Relationship Id="rId6" Type="http://schemas.openxmlformats.org/officeDocument/2006/relationships/slideLayout" Target="../slideLayouts/slideLayout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tags" Target="../tags/tag9.xml"/></Relationships>
</file>

<file path=ppt/slides/_rels/slide7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image" Target="../media/image17.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7.xml"/><Relationship Id="rId1" Type="http://schemas.openxmlformats.org/officeDocument/2006/relationships/tags" Target="../tags/tag126.xml"/></Relationships>
</file>

<file path=ppt/slides/_rels/slide7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7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image" Target="../media/image19.png"/><Relationship Id="rId3" Type="http://schemas.openxmlformats.org/officeDocument/2006/relationships/image" Target="../media/image18.jpeg"/><Relationship Id="rId2" Type="http://schemas.openxmlformats.org/officeDocument/2006/relationships/tags" Target="../tags/tag133.xml"/><Relationship Id="rId1" Type="http://schemas.openxmlformats.org/officeDocument/2006/relationships/tags" Target="../tags/tag132.xml"/></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7.xml"/><Relationship Id="rId1" Type="http://schemas.openxmlformats.org/officeDocument/2006/relationships/tags" Target="../tags/tag136.xml"/></Relationships>
</file>

<file path=ppt/slides/_rels/slide7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tags" Target="../tags/tag139.xml"/><Relationship Id="rId1" Type="http://schemas.openxmlformats.org/officeDocument/2006/relationships/tags" Target="../tags/tag138.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1.xml"/><Relationship Id="rId1" Type="http://schemas.openxmlformats.org/officeDocument/2006/relationships/tags" Target="../tags/tag140.xml"/></Relationships>
</file>

<file path=ppt/slides/_rels/slide7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44.xml"/><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image" Target="../media/image22.png"/></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6.xml"/><Relationship Id="rId1" Type="http://schemas.openxmlformats.org/officeDocument/2006/relationships/tags" Target="../tags/tag145.xml"/></Relationships>
</file>

<file path=ppt/slides/_rels/slide7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1.xml"/><Relationship Id="rId1" Type="http://schemas.openxmlformats.org/officeDocument/2006/relationships/tags" Target="../tags/tag150.xml"/></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3.xml"/><Relationship Id="rId1" Type="http://schemas.openxmlformats.org/officeDocument/2006/relationships/tags" Target="../tags/tag152.xml"/></Relationships>
</file>

<file path=ppt/slides/_rels/slide8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image" Target="../media/image24.png"/></Relationships>
</file>

<file path=ppt/slides/_rels/slide8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tags" Target="../tags/tag158.xml"/></Relationships>
</file>

<file path=ppt/slides/_rels/slide8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3.xml"/><Relationship Id="rId2" Type="http://schemas.openxmlformats.org/officeDocument/2006/relationships/tags" Target="../tags/tag162.xml"/><Relationship Id="rId1" Type="http://schemas.openxmlformats.org/officeDocument/2006/relationships/tags" Target="../tags/tag161.xml"/></Relationships>
</file>

<file path=ppt/slides/_rels/slide8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67.xml"/><Relationship Id="rId4" Type="http://schemas.openxmlformats.org/officeDocument/2006/relationships/tags" Target="../tags/tag166.xml"/><Relationship Id="rId3" Type="http://schemas.openxmlformats.org/officeDocument/2006/relationships/tags" Target="../tags/tag165.xml"/><Relationship Id="rId2" Type="http://schemas.openxmlformats.org/officeDocument/2006/relationships/tags" Target="../tags/tag164.xml"/><Relationship Id="rId1" Type="http://schemas.openxmlformats.org/officeDocument/2006/relationships/image" Target="../media/image25.png"/></Relationships>
</file>

<file path=ppt/slides/_rels/slide8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71.xml"/><Relationship Id="rId4" Type="http://schemas.openxmlformats.org/officeDocument/2006/relationships/image" Target="../media/image26.png"/><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s>
</file>

<file path=ppt/slides/_rels/slide8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4.xml"/><Relationship Id="rId2" Type="http://schemas.openxmlformats.org/officeDocument/2006/relationships/tags" Target="../tags/tag173.xml"/><Relationship Id="rId1" Type="http://schemas.openxmlformats.org/officeDocument/2006/relationships/tags" Target="../tags/tag172.xml"/></Relationships>
</file>

<file path=ppt/slides/_rels/slide8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s>
</file>

<file path=ppt/slides/_rels/slide8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0.xml"/><Relationship Id="rId2" Type="http://schemas.openxmlformats.org/officeDocument/2006/relationships/tags" Target="../tags/tag179.xml"/><Relationship Id="rId1" Type="http://schemas.openxmlformats.org/officeDocument/2006/relationships/tags" Target="../tags/tag178.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xml"/><Relationship Id="rId3" Type="http://schemas.openxmlformats.org/officeDocument/2006/relationships/image" Target="../media/image4.png"/><Relationship Id="rId2" Type="http://schemas.openxmlformats.org/officeDocument/2006/relationships/tags" Target="../tags/tag15.xml"/><Relationship Id="rId1" Type="http://schemas.openxmlformats.org/officeDocument/2006/relationships/tags" Target="../tags/tag14.xml"/></Relationships>
</file>

<file path=ppt/slides/_rels/slide9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3.xml"/><Relationship Id="rId2" Type="http://schemas.openxmlformats.org/officeDocument/2006/relationships/tags" Target="../tags/tag182.xml"/><Relationship Id="rId1" Type="http://schemas.openxmlformats.org/officeDocument/2006/relationships/tags" Target="../tags/tag181.xml"/></Relationships>
</file>

<file path=ppt/slides/_rels/slide9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s>
</file>

<file path=ppt/slides/_rels/slide9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image" Target="../media/image27.jpeg"/><Relationship Id="rId2" Type="http://schemas.openxmlformats.org/officeDocument/2006/relationships/tags" Target="../tags/tag188.xml"/><Relationship Id="rId1" Type="http://schemas.openxmlformats.org/officeDocument/2006/relationships/tags" Target="../tags/tag187.xml"/></Relationships>
</file>

<file path=ppt/slides/_rels/slide9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94.xml"/><Relationship Id="rId3" Type="http://schemas.openxmlformats.org/officeDocument/2006/relationships/tags" Target="../tags/tag193.xml"/><Relationship Id="rId2" Type="http://schemas.openxmlformats.org/officeDocument/2006/relationships/tags" Target="../tags/tag192.xml"/><Relationship Id="rId1" Type="http://schemas.openxmlformats.org/officeDocument/2006/relationships/tags" Target="../tags/tag191.xml"/></Relationships>
</file>

<file path=ppt/slides/_rels/slide9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tags" Target="../tags/tag195.xml"/></Relationships>
</file>

<file path=ppt/slides/_rels/slide9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tags" Target="../tags/tag198.xml"/></Relationships>
</file>

<file path=ppt/slides/_rels/slide9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04.xml"/><Relationship Id="rId4" Type="http://schemas.openxmlformats.org/officeDocument/2006/relationships/image" Target="../media/image28.png"/><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tags" Target="../tags/tag201.xml"/></Relationships>
</file>

<file path=ppt/slides/_rels/slide9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9.png"/><Relationship Id="rId3" Type="http://schemas.openxmlformats.org/officeDocument/2006/relationships/tags" Target="../tags/tag207.xml"/><Relationship Id="rId2" Type="http://schemas.openxmlformats.org/officeDocument/2006/relationships/tags" Target="../tags/tag206.xml"/><Relationship Id="rId1" Type="http://schemas.openxmlformats.org/officeDocument/2006/relationships/tags" Target="../tags/tag205.xml"/></Relationships>
</file>

<file path=ppt/slides/_rels/slide9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0.png"/><Relationship Id="rId3" Type="http://schemas.openxmlformats.org/officeDocument/2006/relationships/tags" Target="../tags/tag210.xml"/><Relationship Id="rId2" Type="http://schemas.openxmlformats.org/officeDocument/2006/relationships/tags" Target="../tags/tag209.xml"/><Relationship Id="rId1" Type="http://schemas.openxmlformats.org/officeDocument/2006/relationships/tags" Target="../tags/tag208.xml"/></Relationships>
</file>

<file path=ppt/slides/_rels/slide99.xml.rels><?xml version="1.0" encoding="UTF-8" standalone="yes"?>
<Relationships xmlns="http://schemas.openxmlformats.org/package/2006/relationships"><Relationship Id="rId9" Type="http://schemas.openxmlformats.org/officeDocument/2006/relationships/image" Target="../media/image33.png"/><Relationship Id="rId8" Type="http://schemas.openxmlformats.org/officeDocument/2006/relationships/image" Target="../media/image32.png"/><Relationship Id="rId7" Type="http://schemas.openxmlformats.org/officeDocument/2006/relationships/tags" Target="../tags/tag216.xml"/><Relationship Id="rId6" Type="http://schemas.openxmlformats.org/officeDocument/2006/relationships/tags" Target="../tags/tag215.xml"/><Relationship Id="rId5" Type="http://schemas.openxmlformats.org/officeDocument/2006/relationships/tags" Target="../tags/tag214.xml"/><Relationship Id="rId4" Type="http://schemas.openxmlformats.org/officeDocument/2006/relationships/image" Target="../media/image31.png"/><Relationship Id="rId3" Type="http://schemas.openxmlformats.org/officeDocument/2006/relationships/tags" Target="../tags/tag213.xml"/><Relationship Id="rId2" Type="http://schemas.openxmlformats.org/officeDocument/2006/relationships/tags" Target="../tags/tag212.xml"/><Relationship Id="rId10" Type="http://schemas.openxmlformats.org/officeDocument/2006/relationships/slideLayout" Target="../slideLayouts/slideLayout2.xml"/><Relationship Id="rId1" Type="http://schemas.openxmlformats.org/officeDocument/2006/relationships/tags" Target="../tags/tag2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Rectangle 2"/>
          <p:cNvSpPr>
            <a:spLocks noGrp="1"/>
          </p:cNvSpPr>
          <p:nvPr>
            <p:ph type="ctrTitle"/>
          </p:nvPr>
        </p:nvSpPr>
        <p:spPr>
          <a:xfrm>
            <a:off x="2860993" y="1693228"/>
            <a:ext cx="3495040" cy="1096645"/>
          </a:xfrm>
        </p:spPr>
        <p:txBody>
          <a:bodyPr vert="horz" wrap="none" lIns="63500" tIns="25400" rIns="63500" bIns="25400" anchor="ctr" anchorCtr="0">
            <a:spAutoFit/>
          </a:bodyPr>
          <a:p>
            <a:pPr algn="ctr">
              <a:lnSpc>
                <a:spcPct val="100000"/>
              </a:lnSpc>
              <a:buClrTx/>
              <a:buSzTx/>
              <a:buFontTx/>
            </a:pPr>
            <a:br>
              <a:rPr lang="en-US" altLang="zh-CN" dirty="0">
                <a:latin typeface="+mj-lt"/>
                <a:ea typeface="宋体" panose="02010600030101010101" pitchFamily="2" charset="-122"/>
                <a:cs typeface="+mj-cs"/>
              </a:rPr>
            </a:br>
            <a:r>
              <a:rPr lang="zh-CN" altLang="en-US" sz="4400" dirty="0">
                <a:solidFill>
                  <a:srgbClr val="000066"/>
                </a:solidFill>
                <a:latin typeface="黑体" panose="02010609060101010101" pitchFamily="49" charset="-122"/>
                <a:ea typeface="黑体" panose="02010609060101010101" pitchFamily="49" charset="-122"/>
                <a:cs typeface="+mj-cs"/>
              </a:rPr>
              <a:t>数据科学导论</a:t>
            </a:r>
            <a:endParaRPr lang="zh-CN" altLang="en-US" sz="4400" dirty="0">
              <a:solidFill>
                <a:srgbClr val="000066"/>
              </a:solidFill>
              <a:latin typeface="黑体" panose="02010609060101010101" pitchFamily="49" charset="-122"/>
              <a:ea typeface="黑体" panose="02010609060101010101" pitchFamily="49" charset="-122"/>
              <a:cs typeface="+mj-cs"/>
            </a:endParaRPr>
          </a:p>
        </p:txBody>
      </p:sp>
      <p:sp>
        <p:nvSpPr>
          <p:cNvPr id="9219" name="Text Box 8"/>
          <p:cNvSpPr txBox="1"/>
          <p:nvPr/>
        </p:nvSpPr>
        <p:spPr>
          <a:xfrm>
            <a:off x="252095" y="3484880"/>
            <a:ext cx="8641080" cy="1312545"/>
          </a:xfrm>
          <a:prstGeom prst="rect">
            <a:avLst/>
          </a:prstGeom>
          <a:noFill/>
          <a:ln w="12700">
            <a:noFill/>
          </a:ln>
        </p:spPr>
        <p:txBody>
          <a:bodyPr anchor="t" anchorCtr="0">
            <a:noAutofit/>
          </a:bodyPr>
          <a:p>
            <a:pPr eaLnBrk="0" hangingPunct="0">
              <a:spcBef>
                <a:spcPct val="50000"/>
              </a:spcBef>
            </a:pPr>
            <a:r>
              <a:rPr lang="en-US" altLang="zh-CN" b="0" dirty="0">
                <a:solidFill>
                  <a:srgbClr val="005400"/>
                </a:solidFill>
                <a:latin typeface="Arial" panose="020B0604020202020204" pitchFamily="34" charset="0"/>
                <a:ea typeface="宋体" panose="02010600030101010101" pitchFamily="2" charset="-122"/>
              </a:rPr>
              <a:t>                                           </a:t>
            </a:r>
            <a:r>
              <a:rPr lang="zh-CN" altLang="en-US" sz="2800" b="0" dirty="0">
                <a:solidFill>
                  <a:srgbClr val="003300"/>
                </a:solidFill>
                <a:latin typeface="仿宋" panose="02010609060101010101" pitchFamily="49" charset="-122"/>
                <a:ea typeface="仿宋" panose="02010609060101010101" pitchFamily="49" charset="-122"/>
              </a:rPr>
              <a:t>吴为民</a:t>
            </a:r>
            <a:endParaRPr lang="zh-CN" altLang="en-US" sz="2800" b="0" dirty="0">
              <a:solidFill>
                <a:srgbClr val="003300"/>
              </a:solidFill>
              <a:latin typeface="Arial" panose="020B0604020202020204" pitchFamily="34" charset="0"/>
              <a:ea typeface="宋体" panose="02010600030101010101" pitchFamily="2" charset="-122"/>
            </a:endParaRPr>
          </a:p>
          <a:p>
            <a:pPr eaLnBrk="0" hangingPunct="0">
              <a:spcBef>
                <a:spcPct val="50000"/>
              </a:spcBef>
            </a:pP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石油学院</a:t>
            </a: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中国石油大学克拉玛依校区</a:t>
            </a:r>
            <a:endParaRPr lang="zh-CN" altLang="en-US" sz="2800" b="0" dirty="0">
              <a:solidFill>
                <a:srgbClr val="003300"/>
              </a:solidFill>
              <a:latin typeface="Arial" panose="020B0604020202020204" pitchFamily="34" charset="0"/>
              <a:ea typeface="宋体" panose="02010600030101010101" pitchFamily="2" charset="-122"/>
            </a:endParaRPr>
          </a:p>
        </p:txBody>
      </p:sp>
      <p:sp>
        <p:nvSpPr>
          <p:cNvPr id="9220" name="Text Box 10"/>
          <p:cNvSpPr txBox="1"/>
          <p:nvPr/>
        </p:nvSpPr>
        <p:spPr>
          <a:xfrm>
            <a:off x="7308215" y="6094095"/>
            <a:ext cx="1160145" cy="398780"/>
          </a:xfrm>
          <a:prstGeom prst="rect">
            <a:avLst/>
          </a:prstGeom>
          <a:noFill/>
          <a:ln w="12700">
            <a:noFill/>
          </a:ln>
        </p:spPr>
        <p:txBody>
          <a:bodyPr wrap="square" anchor="t" anchorCtr="0">
            <a:spAutoFit/>
          </a:bodyPr>
          <a:p>
            <a:pPr eaLnBrk="0" hangingPunct="0">
              <a:spcBef>
                <a:spcPct val="50000"/>
              </a:spcBef>
            </a:pPr>
            <a:r>
              <a:rPr lang="en-US" altLang="zh-CN" sz="2000" b="0" i="1" dirty="0">
                <a:solidFill>
                  <a:schemeClr val="tx1"/>
                </a:solidFill>
                <a:latin typeface="Arial" panose="020B0604020202020204" pitchFamily="34" charset="0"/>
                <a:ea typeface="宋体" panose="02010600030101010101" pitchFamily="2" charset="-122"/>
              </a:rPr>
              <a:t>2025</a:t>
            </a:r>
            <a:r>
              <a:rPr lang="zh-CN" altLang="en-US" sz="2000" b="0" i="1" dirty="0">
                <a:solidFill>
                  <a:schemeClr val="tx1"/>
                </a:solidFill>
                <a:latin typeface="Arial" panose="020B0604020202020204" pitchFamily="34" charset="0"/>
                <a:ea typeface="宋体" panose="02010600030101010101" pitchFamily="2" charset="-122"/>
              </a:rPr>
              <a:t>春</a:t>
            </a:r>
            <a:endParaRPr lang="zh-CN" altLang="en-US" sz="2000" b="0" i="1" dirty="0">
              <a:solidFill>
                <a:schemeClr val="tx1"/>
              </a:solidFill>
              <a:latin typeface="Arial" panose="020B0604020202020204" pitchFamily="34" charset="0"/>
              <a:ea typeface="宋体" panose="02010600030101010101" pitchFamily="2"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15570" y="867410"/>
            <a:ext cx="8911590" cy="418338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 </a:t>
            </a:r>
            <a:r>
              <a:rPr lang="zh-CN" altLang="en-US" b="1" dirty="0" smtClean="0">
                <a:solidFill>
                  <a:srgbClr val="134AD5"/>
                </a:solidFill>
                <a:ea typeface="黑体" panose="02010609060101010101" pitchFamily="49" charset="-122"/>
                <a:cs typeface="+mn-lt"/>
                <a:sym typeface="+mn-ea"/>
              </a:rPr>
              <a:t>主要特征</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lang="zh-CN" altLang="en-US" sz="2300">
                <a:solidFill>
                  <a:schemeClr val="tx1"/>
                </a:solidFill>
                <a:latin typeface="黑体" panose="02010609060101010101" pitchFamily="49" charset="-122"/>
                <a:ea typeface="黑体" panose="02010609060101010101" pitchFamily="49" charset="-122"/>
              </a:rPr>
              <a:t>可扩展性</a:t>
            </a:r>
            <a:r>
              <a:rPr lang="zh-CN" altLang="en-US" sz="2300">
                <a:solidFill>
                  <a:schemeClr val="tx1"/>
                </a:solidFill>
              </a:rPr>
              <a:t>：</a:t>
            </a:r>
            <a:r>
              <a:rPr lang="en-US" altLang="zh-CN" sz="2300">
                <a:solidFill>
                  <a:schemeClr val="tx1"/>
                </a:solidFill>
              </a:rPr>
              <a:t>Hadoop</a:t>
            </a:r>
            <a:r>
              <a:rPr lang="zh-CN" altLang="en-US" sz="2300">
                <a:solidFill>
                  <a:schemeClr val="tx1"/>
                </a:solidFill>
              </a:rPr>
              <a:t>生态系统可以水平扩展，以便处理</a:t>
            </a:r>
            <a:r>
              <a:rPr lang="en-US" altLang="zh-CN" sz="2300">
                <a:solidFill>
                  <a:schemeClr val="tx1"/>
                </a:solidFill>
              </a:rPr>
              <a:t>PB</a:t>
            </a:r>
            <a:r>
              <a:rPr lang="zh-CN" altLang="en-US" sz="2300">
                <a:solidFill>
                  <a:schemeClr val="tx1"/>
                </a:solidFill>
              </a:rPr>
              <a:t>级的大数据。</a:t>
            </a:r>
            <a:endParaRPr lang="zh-CN" altLang="en-US" sz="2300">
              <a:solidFill>
                <a:schemeClr val="tx1"/>
              </a:solidFill>
            </a:endParaRPr>
          </a:p>
          <a:p>
            <a:pPr marL="0" indent="0" algn="l" eaLnBrk="1" latinLnBrk="0" hangingPunct="1">
              <a:lnSpc>
                <a:spcPct val="100000"/>
              </a:lnSpc>
              <a:spcBef>
                <a:spcPts val="1000"/>
              </a:spcBef>
              <a:buSzTx/>
              <a:buFont typeface="Wingdings" panose="05000000000000000000" pitchFamily="2" charset="2"/>
              <a:buNone/>
            </a:pPr>
            <a:r>
              <a:rPr lang="en-US" altLang="zh-CN" sz="2300">
                <a:solidFill>
                  <a:schemeClr val="tx1"/>
                </a:solidFill>
              </a:rPr>
              <a:t>    - </a:t>
            </a:r>
            <a:r>
              <a:rPr lang="zh-CN" altLang="en-US" sz="2300">
                <a:solidFill>
                  <a:schemeClr val="tx1"/>
                </a:solidFill>
                <a:latin typeface="黑体" panose="02010609060101010101" pitchFamily="49" charset="-122"/>
                <a:ea typeface="黑体" panose="02010609060101010101" pitchFamily="49" charset="-122"/>
              </a:rPr>
              <a:t>容错性</a:t>
            </a:r>
            <a:r>
              <a:rPr lang="zh-CN" altLang="en-US" sz="2300">
                <a:solidFill>
                  <a:schemeClr val="tx1"/>
                </a:solidFill>
              </a:rPr>
              <a:t>：</a:t>
            </a:r>
            <a:r>
              <a:rPr lang="en-US" altLang="zh-CN" sz="2300">
                <a:solidFill>
                  <a:schemeClr val="tx1"/>
                </a:solidFill>
              </a:rPr>
              <a:t>Hadoop</a:t>
            </a:r>
            <a:r>
              <a:rPr lang="zh-CN" altLang="en-US" sz="2300">
                <a:solidFill>
                  <a:schemeClr val="tx1"/>
                </a:solidFill>
              </a:rPr>
              <a:t>生态系统设计了多个备份，以应对节点故障。</a:t>
            </a:r>
            <a:endParaRPr lang="zh-CN" altLang="en-US" sz="2300">
              <a:solidFill>
                <a:schemeClr val="tx1"/>
              </a:solidFill>
            </a:endParaRPr>
          </a:p>
          <a:p>
            <a:pPr marL="0" indent="0" algn="l" eaLnBrk="1" latinLnBrk="0" hangingPunct="1">
              <a:lnSpc>
                <a:spcPct val="100000"/>
              </a:lnSpc>
              <a:spcBef>
                <a:spcPts val="1000"/>
              </a:spcBef>
              <a:buSzTx/>
              <a:buFont typeface="Wingdings" panose="05000000000000000000" pitchFamily="2" charset="2"/>
              <a:buNone/>
            </a:pPr>
            <a:r>
              <a:rPr lang="en-US" altLang="zh-CN" sz="2300">
                <a:solidFill>
                  <a:schemeClr val="tx1"/>
                </a:solidFill>
              </a:rPr>
              <a:t>    - </a:t>
            </a:r>
            <a:r>
              <a:rPr lang="zh-CN" altLang="en-US" sz="2300">
                <a:solidFill>
                  <a:schemeClr val="tx1"/>
                </a:solidFill>
                <a:latin typeface="黑体" panose="02010609060101010101" pitchFamily="49" charset="-122"/>
                <a:ea typeface="黑体" panose="02010609060101010101" pitchFamily="49" charset="-122"/>
              </a:rPr>
              <a:t>灵活性</a:t>
            </a:r>
            <a:r>
              <a:rPr lang="zh-CN" altLang="en-US" sz="2300">
                <a:solidFill>
                  <a:schemeClr val="tx1"/>
                </a:solidFill>
              </a:rPr>
              <a:t>：</a:t>
            </a:r>
            <a:r>
              <a:rPr lang="en-US" altLang="zh-CN" sz="2300">
                <a:solidFill>
                  <a:schemeClr val="tx1"/>
                </a:solidFill>
              </a:rPr>
              <a:t>Hadoop</a:t>
            </a:r>
            <a:r>
              <a:rPr lang="zh-CN" altLang="en-US" sz="2300">
                <a:solidFill>
                  <a:schemeClr val="tx1"/>
                </a:solidFill>
              </a:rPr>
              <a:t>生态系统提供了多种数据处理、分析和存储工具，可满足不同类型的需求。</a:t>
            </a:r>
            <a:endParaRPr lang="zh-CN" altLang="en-US" sz="2300">
              <a:solidFill>
                <a:schemeClr val="tx1"/>
              </a:solidFill>
            </a:endParaRPr>
          </a:p>
          <a:p>
            <a:pPr marL="0" indent="0" algn="l" eaLnBrk="1" latinLnBrk="0" hangingPunct="1">
              <a:lnSpc>
                <a:spcPct val="100000"/>
              </a:lnSpc>
              <a:spcBef>
                <a:spcPts val="1000"/>
              </a:spcBef>
              <a:buSzTx/>
              <a:buFont typeface="Wingdings" panose="05000000000000000000" pitchFamily="2" charset="2"/>
              <a:buNone/>
            </a:pPr>
            <a:r>
              <a:rPr lang="en-US" altLang="zh-CN" sz="2300">
                <a:solidFill>
                  <a:schemeClr val="tx1"/>
                </a:solidFill>
              </a:rPr>
              <a:t>    - </a:t>
            </a:r>
            <a:r>
              <a:rPr lang="zh-CN" altLang="en-US" sz="2300">
                <a:solidFill>
                  <a:schemeClr val="tx1"/>
                </a:solidFill>
                <a:latin typeface="黑体" panose="02010609060101010101" pitchFamily="49" charset="-122"/>
                <a:ea typeface="黑体" panose="02010609060101010101" pitchFamily="49" charset="-122"/>
              </a:rPr>
              <a:t>开源和社区支持</a:t>
            </a:r>
            <a:r>
              <a:rPr lang="zh-CN" altLang="en-US" sz="2300">
                <a:solidFill>
                  <a:schemeClr val="tx1"/>
                </a:solidFill>
              </a:rPr>
              <a:t>：</a:t>
            </a:r>
            <a:r>
              <a:rPr lang="en-US" altLang="zh-CN" sz="2300">
                <a:solidFill>
                  <a:schemeClr val="tx1"/>
                </a:solidFill>
              </a:rPr>
              <a:t>Hadoop</a:t>
            </a:r>
            <a:r>
              <a:rPr lang="zh-CN" altLang="en-US" sz="2300">
                <a:solidFill>
                  <a:schemeClr val="tx1"/>
                </a:solidFill>
              </a:rPr>
              <a:t>生态系统中的大多数工具都是开源的，并有一个活跃的社区进行支持和开发。</a:t>
            </a:r>
            <a:endParaRPr lang="en-US" altLang="zh-CN" sz="2300">
              <a:solidFill>
                <a:schemeClr val="tx1"/>
              </a:solidFill>
            </a:endParaRPr>
          </a:p>
        </p:txBody>
      </p:sp>
    </p:spTree>
  </p:cSld>
  <p:clrMapOvr>
    <a:masterClrMapping/>
  </p:clrMapOvr>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695450"/>
            <a:ext cx="8869680" cy="12452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2</a:t>
            </a:r>
            <a:r>
              <a:rPr sz="2200" dirty="0" smtClean="0">
                <a:solidFill>
                  <a:schemeClr val="tx1"/>
                </a:solidFill>
                <a:ea typeface="黑体" panose="02010609060101010101" pitchFamily="49" charset="-122"/>
                <a:cs typeface="+mn-lt"/>
                <a:sym typeface="+mn-ea"/>
              </a:rPr>
              <a:t>）数据库级操作命令。输入命令“mongod”启动客户端后可以使用以下命令。</a:t>
            </a:r>
            <a:endParaRPr lang="en-US" sz="2200" dirty="0" smtClean="0">
              <a:solidFill>
                <a:schemeClr val="tx1"/>
              </a:solidFill>
              <a:ea typeface="宋体" panose="02010600030101010101" pitchFamily="2" charset="-122"/>
              <a:cs typeface="+mn-lt"/>
              <a:sym typeface="+mn-ea"/>
            </a:endParaRPr>
          </a:p>
        </p:txBody>
      </p:sp>
      <p:sp>
        <p:nvSpPr>
          <p:cNvPr id="3" name="Rectangle 3"/>
          <p:cNvSpPr>
            <a:spLocks noGrp="1" noRot="1"/>
          </p:cNvSpPr>
          <p:nvPr>
            <p:custDataLst>
              <p:tags r:id="rId4"/>
            </p:custDataLst>
          </p:nvPr>
        </p:nvSpPr>
        <p:spPr>
          <a:xfrm>
            <a:off x="274955" y="2827020"/>
            <a:ext cx="3858895" cy="37363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 需要注意的是，当使用 use 命令切换当前数据库时，如果当前数据库为不存在的数据库，MongoDB 不仅不会报错，反而会自动新建一个空数据库。但是，由于新建数据库为空数据库，所以使用 show dbs 命令时并不显示任何内容。如果需要显示新建数据库，需要向空数据库中插入文档，具体如下</a:t>
            </a:r>
            <a:r>
              <a:rPr lang="zh-CN" altLang="en-US" sz="2200" dirty="0" smtClean="0">
                <a:solidFill>
                  <a:schemeClr val="tx1"/>
                </a:solidFill>
                <a:ea typeface="宋体" panose="02010600030101010101" pitchFamily="2" charset="-122"/>
                <a:cs typeface="+mn-lt"/>
                <a:sym typeface="+mn-ea"/>
              </a:rPr>
              <a:t>：</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pic>
        <p:nvPicPr>
          <p:cNvPr id="25" name="image153.png"/>
          <p:cNvPicPr>
            <a:picLocks noChangeAspect="1"/>
          </p:cNvPicPr>
          <p:nvPr/>
        </p:nvPicPr>
        <p:blipFill>
          <a:blip r:embed="rId5" cstate="print"/>
          <a:stretch>
            <a:fillRect/>
          </a:stretch>
        </p:blipFill>
        <p:spPr>
          <a:xfrm>
            <a:off x="4136390" y="3129280"/>
            <a:ext cx="4877435" cy="2888615"/>
          </a:xfrm>
          <a:prstGeom prst="rect">
            <a:avLst/>
          </a:prstGeom>
        </p:spPr>
      </p:pic>
    </p:spTree>
  </p:cSld>
  <p:clrMapOvr>
    <a:masterClrMapping/>
  </p:clrMapOvr>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81050"/>
            <a:ext cx="5242560" cy="4800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12452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2</a:t>
            </a:r>
            <a:r>
              <a:rPr sz="2200" dirty="0" smtClean="0">
                <a:solidFill>
                  <a:schemeClr val="tx1"/>
                </a:solidFill>
                <a:ea typeface="黑体" panose="02010609060101010101" pitchFamily="49" charset="-122"/>
                <a:cs typeface="+mn-lt"/>
                <a:sym typeface="+mn-ea"/>
              </a:rPr>
              <a:t>）数据库级操作命令。输入命令“mongod”启动客户端后可以使用以下命令。</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3" name="Rectangle 3"/>
          <p:cNvSpPr>
            <a:spLocks noGrp="1" noRot="1"/>
          </p:cNvSpPr>
          <p:nvPr>
            <p:custDataLst>
              <p:tags r:id="rId4"/>
            </p:custDataLst>
          </p:nvPr>
        </p:nvSpPr>
        <p:spPr>
          <a:xfrm>
            <a:off x="274955" y="2970530"/>
            <a:ext cx="3575685" cy="8007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④  查看当前数据库的链接地址。输入命令：db.getMongo()。</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7" name="Rectangle 3"/>
          <p:cNvSpPr>
            <a:spLocks noGrp="1" noRot="1"/>
          </p:cNvSpPr>
          <p:nvPr>
            <p:custDataLst>
              <p:tags r:id="rId5"/>
            </p:custDataLst>
          </p:nvPr>
        </p:nvSpPr>
        <p:spPr>
          <a:xfrm>
            <a:off x="258445" y="4173855"/>
            <a:ext cx="3575685" cy="10991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⑤  查看当前数据库中的 collections。输入命令：show collections。</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8" name="Rectangle 3"/>
          <p:cNvSpPr>
            <a:spLocks noGrp="1" noRot="1"/>
          </p:cNvSpPr>
          <p:nvPr>
            <p:custDataLst>
              <p:tags r:id="rId6"/>
            </p:custDataLst>
          </p:nvPr>
        </p:nvSpPr>
        <p:spPr>
          <a:xfrm>
            <a:off x="241935" y="5305425"/>
            <a:ext cx="3583940" cy="11550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⑥  删除当前数据库。输入命令：db.dropDatabase()。</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pic>
        <p:nvPicPr>
          <p:cNvPr id="14" name="image154.png"/>
          <p:cNvPicPr>
            <a:picLocks noChangeAspect="1"/>
          </p:cNvPicPr>
          <p:nvPr/>
        </p:nvPicPr>
        <p:blipFill>
          <a:blip r:embed="rId7" cstate="print"/>
          <a:stretch>
            <a:fillRect/>
          </a:stretch>
        </p:blipFill>
        <p:spPr>
          <a:xfrm>
            <a:off x="3584575" y="3153410"/>
            <a:ext cx="5447030" cy="791210"/>
          </a:xfrm>
          <a:prstGeom prst="rect">
            <a:avLst/>
          </a:prstGeom>
        </p:spPr>
      </p:pic>
      <p:pic>
        <p:nvPicPr>
          <p:cNvPr id="16" name="image155.png"/>
          <p:cNvPicPr>
            <a:picLocks noChangeAspect="1"/>
          </p:cNvPicPr>
          <p:nvPr/>
        </p:nvPicPr>
        <p:blipFill>
          <a:blip r:embed="rId8" cstate="print"/>
          <a:stretch>
            <a:fillRect/>
          </a:stretch>
        </p:blipFill>
        <p:spPr>
          <a:xfrm>
            <a:off x="3630930" y="4264025"/>
            <a:ext cx="5378450" cy="828675"/>
          </a:xfrm>
          <a:prstGeom prst="rect">
            <a:avLst/>
          </a:prstGeom>
        </p:spPr>
      </p:pic>
      <p:pic>
        <p:nvPicPr>
          <p:cNvPr id="17" name="image156.png"/>
          <p:cNvPicPr>
            <a:picLocks noChangeAspect="1"/>
          </p:cNvPicPr>
          <p:nvPr/>
        </p:nvPicPr>
        <p:blipFill>
          <a:blip r:embed="rId9" cstate="print"/>
          <a:stretch>
            <a:fillRect/>
          </a:stretch>
        </p:blipFill>
        <p:spPr>
          <a:xfrm>
            <a:off x="3693795" y="5320665"/>
            <a:ext cx="5296535" cy="1135380"/>
          </a:xfrm>
          <a:prstGeom prst="rect">
            <a:avLst/>
          </a:prstGeom>
        </p:spPr>
      </p:pic>
    </p:spTree>
  </p:cSld>
  <p:clrMapOvr>
    <a:masterClrMapping/>
  </p:clrMapOvr>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8851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3</a:t>
            </a:r>
            <a:r>
              <a:rPr sz="2200" dirty="0" smtClean="0">
                <a:solidFill>
                  <a:schemeClr val="tx1"/>
                </a:solidFill>
                <a:ea typeface="黑体" panose="02010609060101010101" pitchFamily="49" charset="-122"/>
                <a:cs typeface="+mn-lt"/>
                <a:sym typeface="+mn-ea"/>
              </a:rPr>
              <a:t>）集合级操作命令。</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3" name="Rectangle 3"/>
          <p:cNvSpPr>
            <a:spLocks noGrp="1" noRot="1"/>
          </p:cNvSpPr>
          <p:nvPr>
            <p:custDataLst>
              <p:tags r:id="rId4"/>
            </p:custDataLst>
          </p:nvPr>
        </p:nvSpPr>
        <p:spPr>
          <a:xfrm>
            <a:off x="274955" y="2683510"/>
            <a:ext cx="3996055" cy="12471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①  创建一个集合。输入命令：</a:t>
            </a:r>
            <a:endParaRPr lang="en-US"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db.createCollection(“集合名称”)</a:t>
            </a:r>
            <a:endParaRPr lang="en-US" sz="2000" dirty="0" smtClean="0">
              <a:solidFill>
                <a:schemeClr val="tx1"/>
              </a:solidFill>
              <a:ea typeface="宋体" panose="02010600030101010101" pitchFamily="2" charset="-122"/>
              <a:cs typeface="+mn-lt"/>
              <a:sym typeface="+mn-ea"/>
            </a:endParaRPr>
          </a:p>
        </p:txBody>
      </p:sp>
      <p:sp>
        <p:nvSpPr>
          <p:cNvPr id="7" name="Rectangle 3"/>
          <p:cNvSpPr>
            <a:spLocks noGrp="1" noRot="1"/>
          </p:cNvSpPr>
          <p:nvPr>
            <p:custDataLst>
              <p:tags r:id="rId5"/>
            </p:custDataLst>
          </p:nvPr>
        </p:nvSpPr>
        <p:spPr>
          <a:xfrm>
            <a:off x="258445" y="3958590"/>
            <a:ext cx="3575685" cy="7308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②  显示集合的方法。输入命令：show collections</a:t>
            </a:r>
            <a:endParaRPr lang="en-US" sz="2000" dirty="0" smtClean="0">
              <a:solidFill>
                <a:schemeClr val="tx1"/>
              </a:solidFill>
              <a:ea typeface="宋体" panose="02010600030101010101" pitchFamily="2" charset="-122"/>
              <a:cs typeface="+mn-lt"/>
              <a:sym typeface="+mn-ea"/>
            </a:endParaRPr>
          </a:p>
        </p:txBody>
      </p:sp>
      <p:sp>
        <p:nvSpPr>
          <p:cNvPr id="8" name="Rectangle 3"/>
          <p:cNvSpPr>
            <a:spLocks noGrp="1" noRot="1"/>
          </p:cNvSpPr>
          <p:nvPr>
            <p:custDataLst>
              <p:tags r:id="rId6"/>
            </p:custDataLst>
          </p:nvPr>
        </p:nvSpPr>
        <p:spPr>
          <a:xfrm>
            <a:off x="241935" y="5018405"/>
            <a:ext cx="3583940" cy="73152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③  删除一个集合。输入命令：db.集合的名称.drop()。</a:t>
            </a:r>
            <a:endParaRPr lang="en-US" sz="2000" dirty="0" smtClean="0">
              <a:solidFill>
                <a:schemeClr val="tx1"/>
              </a:solidFill>
              <a:ea typeface="宋体" panose="02010600030101010101" pitchFamily="2" charset="-122"/>
              <a:cs typeface="+mn-lt"/>
              <a:sym typeface="+mn-ea"/>
            </a:endParaRPr>
          </a:p>
        </p:txBody>
      </p:sp>
      <p:pic>
        <p:nvPicPr>
          <p:cNvPr id="18" name="image157.png"/>
          <p:cNvPicPr>
            <a:picLocks noChangeAspect="1"/>
          </p:cNvPicPr>
          <p:nvPr/>
        </p:nvPicPr>
        <p:blipFill>
          <a:blip r:embed="rId7" cstate="print"/>
          <a:stretch>
            <a:fillRect/>
          </a:stretch>
        </p:blipFill>
        <p:spPr>
          <a:xfrm>
            <a:off x="4291965" y="2827020"/>
            <a:ext cx="4692650" cy="766445"/>
          </a:xfrm>
          <a:prstGeom prst="rect">
            <a:avLst/>
          </a:prstGeom>
        </p:spPr>
      </p:pic>
      <p:pic>
        <p:nvPicPr>
          <p:cNvPr id="19" name="image158.png"/>
          <p:cNvPicPr>
            <a:picLocks noChangeAspect="1"/>
          </p:cNvPicPr>
          <p:nvPr/>
        </p:nvPicPr>
        <p:blipFill>
          <a:blip r:embed="rId8" cstate="print"/>
          <a:stretch>
            <a:fillRect/>
          </a:stretch>
        </p:blipFill>
        <p:spPr>
          <a:xfrm>
            <a:off x="4017645" y="3732530"/>
            <a:ext cx="4959985" cy="963295"/>
          </a:xfrm>
          <a:prstGeom prst="rect">
            <a:avLst/>
          </a:prstGeom>
        </p:spPr>
      </p:pic>
      <p:pic>
        <p:nvPicPr>
          <p:cNvPr id="20" name="image159.png"/>
          <p:cNvPicPr>
            <a:picLocks noChangeAspect="1"/>
          </p:cNvPicPr>
          <p:nvPr/>
        </p:nvPicPr>
        <p:blipFill>
          <a:blip r:embed="rId9" cstate="print"/>
          <a:stretch>
            <a:fillRect/>
          </a:stretch>
        </p:blipFill>
        <p:spPr>
          <a:xfrm>
            <a:off x="3833495" y="4817745"/>
            <a:ext cx="5154295" cy="1600200"/>
          </a:xfrm>
          <a:prstGeom prst="rect">
            <a:avLst/>
          </a:prstGeom>
        </p:spPr>
      </p:pic>
    </p:spTree>
  </p:cSld>
  <p:clrMapOvr>
    <a:masterClrMapping/>
  </p:clrMapOvr>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81050"/>
            <a:ext cx="5242560" cy="4800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8851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4</a:t>
            </a:r>
            <a:r>
              <a:rPr sz="2200" dirty="0" smtClean="0">
                <a:solidFill>
                  <a:schemeClr val="tx1"/>
                </a:solidFill>
                <a:ea typeface="黑体" panose="02010609060101010101" pitchFamily="49" charset="-122"/>
                <a:cs typeface="+mn-lt"/>
                <a:sym typeface="+mn-ea"/>
              </a:rPr>
              <a:t>）文档级操作命令。</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3" name="Rectangle 3"/>
          <p:cNvSpPr>
            <a:spLocks noGrp="1" noRot="1"/>
          </p:cNvSpPr>
          <p:nvPr>
            <p:custDataLst>
              <p:tags r:id="rId4"/>
            </p:custDataLst>
          </p:nvPr>
        </p:nvSpPr>
        <p:spPr>
          <a:xfrm>
            <a:off x="274955" y="2683510"/>
            <a:ext cx="3996055" cy="7772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①  计算文档的个数。输入命令：db.collection.count({})。</a:t>
            </a:r>
            <a:endParaRPr lang="en-US" sz="2000" dirty="0" smtClean="0">
              <a:solidFill>
                <a:schemeClr val="tx1"/>
              </a:solidFill>
              <a:ea typeface="宋体" panose="02010600030101010101" pitchFamily="2" charset="-122"/>
              <a:cs typeface="+mn-lt"/>
              <a:sym typeface="+mn-ea"/>
            </a:endParaRPr>
          </a:p>
        </p:txBody>
      </p:sp>
      <p:sp>
        <p:nvSpPr>
          <p:cNvPr id="7" name="Rectangle 3"/>
          <p:cNvSpPr>
            <a:spLocks noGrp="1" noRot="1"/>
          </p:cNvSpPr>
          <p:nvPr>
            <p:custDataLst>
              <p:tags r:id="rId5"/>
            </p:custDataLst>
          </p:nvPr>
        </p:nvSpPr>
        <p:spPr>
          <a:xfrm>
            <a:off x="258445" y="3528060"/>
            <a:ext cx="3364230" cy="12992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②  插入文档的方法。</a:t>
            </a:r>
            <a:endParaRPr lang="en-US"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输入命令：db.collection.insert({key1:value1,“key2”: “value2”})。 </a:t>
            </a:r>
            <a:endParaRPr lang="en-US" sz="2000" dirty="0" smtClean="0">
              <a:solidFill>
                <a:schemeClr val="tx1"/>
              </a:solidFill>
              <a:ea typeface="宋体" panose="02010600030101010101" pitchFamily="2" charset="-122"/>
              <a:cs typeface="+mn-lt"/>
              <a:sym typeface="+mn-ea"/>
            </a:endParaRPr>
          </a:p>
        </p:txBody>
      </p:sp>
      <p:sp>
        <p:nvSpPr>
          <p:cNvPr id="8" name="Rectangle 3"/>
          <p:cNvSpPr>
            <a:spLocks noGrp="1" noRot="1"/>
          </p:cNvSpPr>
          <p:nvPr>
            <p:custDataLst>
              <p:tags r:id="rId6"/>
            </p:custDataLst>
          </p:nvPr>
        </p:nvSpPr>
        <p:spPr>
          <a:xfrm>
            <a:off x="241935" y="5161915"/>
            <a:ext cx="3690620" cy="10458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just">
              <a:buNone/>
            </a:pPr>
            <a:r>
              <a:rPr lang="en-US" sz="2000" dirty="0" smtClean="0">
                <a:solidFill>
                  <a:schemeClr val="tx1"/>
                </a:solidFill>
                <a:ea typeface="宋体" panose="02010600030101010101" pitchFamily="2" charset="-122"/>
                <a:cs typeface="+mn-lt"/>
                <a:sym typeface="+mn-ea"/>
              </a:rPr>
              <a:t>          </a:t>
            </a:r>
            <a:r>
              <a:rPr lang="en-US" sz="2000" dirty="0" smtClean="0">
                <a:ea typeface="宋体" panose="02010600030101010101" pitchFamily="2" charset="-122"/>
                <a:cs typeface="+mn-lt"/>
                <a:sym typeface="+mn-ea"/>
              </a:rPr>
              <a:t>③ 删除文档的方法。输入命令：db.集合名称.remove(删除条件)。其中函数的写法参见 MongoDB 官网。 </a:t>
            </a:r>
            <a:endParaRPr lang="en-US" sz="2000" dirty="0" smtClean="0">
              <a:solidFill>
                <a:schemeClr val="tx1"/>
              </a:solidFill>
              <a:ea typeface="宋体" panose="02010600030101010101" pitchFamily="2" charset="-122"/>
              <a:cs typeface="+mn-lt"/>
              <a:sym typeface="+mn-ea"/>
            </a:endParaRPr>
          </a:p>
        </p:txBody>
      </p:sp>
      <p:pic>
        <p:nvPicPr>
          <p:cNvPr id="14" name="image160.png"/>
          <p:cNvPicPr>
            <a:picLocks noChangeAspect="1"/>
          </p:cNvPicPr>
          <p:nvPr/>
        </p:nvPicPr>
        <p:blipFill>
          <a:blip r:embed="rId7" cstate="print"/>
          <a:stretch>
            <a:fillRect/>
          </a:stretch>
        </p:blipFill>
        <p:spPr>
          <a:xfrm>
            <a:off x="4055745" y="2006600"/>
            <a:ext cx="4878705" cy="1453515"/>
          </a:xfrm>
          <a:prstGeom prst="rect">
            <a:avLst/>
          </a:prstGeom>
        </p:spPr>
      </p:pic>
      <p:pic>
        <p:nvPicPr>
          <p:cNvPr id="16" name="image160.png"/>
          <p:cNvPicPr>
            <a:picLocks noChangeAspect="1"/>
          </p:cNvPicPr>
          <p:nvPr/>
        </p:nvPicPr>
        <p:blipFill>
          <a:blip r:embed="rId7" cstate="print"/>
          <a:stretch>
            <a:fillRect/>
          </a:stretch>
        </p:blipFill>
        <p:spPr>
          <a:xfrm>
            <a:off x="4029710" y="3569970"/>
            <a:ext cx="4871720" cy="1414145"/>
          </a:xfrm>
          <a:prstGeom prst="rect">
            <a:avLst/>
          </a:prstGeom>
        </p:spPr>
      </p:pic>
      <p:pic>
        <p:nvPicPr>
          <p:cNvPr id="13" name="图片 12"/>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930650" y="5121275"/>
            <a:ext cx="5128895" cy="1424940"/>
          </a:xfrm>
          <a:prstGeom prst="rect">
            <a:avLst/>
          </a:prstGeom>
          <a:noFill/>
          <a:ln>
            <a:noFill/>
          </a:ln>
        </p:spPr>
      </p:pic>
    </p:spTree>
  </p:cSld>
  <p:clrMapOvr>
    <a:masterClrMapping/>
  </p:clrMapOvr>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9680" cy="8851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4</a:t>
            </a:r>
            <a:r>
              <a:rPr sz="2200" dirty="0" smtClean="0">
                <a:solidFill>
                  <a:schemeClr val="tx1"/>
                </a:solidFill>
                <a:ea typeface="黑体" panose="02010609060101010101" pitchFamily="49" charset="-122"/>
                <a:cs typeface="+mn-lt"/>
                <a:sym typeface="+mn-ea"/>
              </a:rPr>
              <a:t>）文档级操作命令。</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3" name="Rectangle 3"/>
          <p:cNvSpPr>
            <a:spLocks noGrp="1" noRot="1"/>
          </p:cNvSpPr>
          <p:nvPr>
            <p:custDataLst>
              <p:tags r:id="rId4"/>
            </p:custDataLst>
          </p:nvPr>
        </p:nvSpPr>
        <p:spPr>
          <a:xfrm>
            <a:off x="274955" y="3185795"/>
            <a:ext cx="3996055" cy="7772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④  查询文档的方法。输入命令：db.collection.find(query)</a:t>
            </a:r>
            <a:endParaRPr lang="en-US" sz="2000" dirty="0" smtClean="0">
              <a:solidFill>
                <a:schemeClr val="tx1"/>
              </a:solidFill>
              <a:ea typeface="宋体" panose="02010600030101010101" pitchFamily="2" charset="-122"/>
              <a:cs typeface="+mn-lt"/>
              <a:sym typeface="+mn-ea"/>
            </a:endParaRPr>
          </a:p>
        </p:txBody>
      </p:sp>
      <p:sp>
        <p:nvSpPr>
          <p:cNvPr id="7" name="Rectangle 3"/>
          <p:cNvSpPr>
            <a:spLocks noGrp="1" noRot="1"/>
          </p:cNvSpPr>
          <p:nvPr>
            <p:custDataLst>
              <p:tags r:id="rId5"/>
            </p:custDataLst>
          </p:nvPr>
        </p:nvSpPr>
        <p:spPr>
          <a:xfrm>
            <a:off x="258445" y="4819650"/>
            <a:ext cx="3364230" cy="10833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⑤  修改文档的方法。输入命令：db.collection.update()。</a:t>
            </a:r>
            <a:endParaRPr lang="en-US" sz="2000" dirty="0" smtClean="0">
              <a:solidFill>
                <a:schemeClr val="tx1"/>
              </a:solidFill>
              <a:ea typeface="宋体" panose="02010600030101010101" pitchFamily="2" charset="-122"/>
              <a:cs typeface="+mn-lt"/>
              <a:sym typeface="+mn-ea"/>
            </a:endParaRPr>
          </a:p>
        </p:txBody>
      </p:sp>
      <p:pic>
        <p:nvPicPr>
          <p:cNvPr id="17" name="image162.png"/>
          <p:cNvPicPr>
            <a:picLocks noChangeAspect="1"/>
          </p:cNvPicPr>
          <p:nvPr/>
        </p:nvPicPr>
        <p:blipFill>
          <a:blip r:embed="rId6" cstate="print"/>
          <a:stretch>
            <a:fillRect/>
          </a:stretch>
        </p:blipFill>
        <p:spPr>
          <a:xfrm>
            <a:off x="4117975" y="2511425"/>
            <a:ext cx="4878070" cy="1763395"/>
          </a:xfrm>
          <a:prstGeom prst="rect">
            <a:avLst/>
          </a:prstGeom>
        </p:spPr>
      </p:pic>
      <p:pic>
        <p:nvPicPr>
          <p:cNvPr id="18" name="image163.png"/>
          <p:cNvPicPr>
            <a:picLocks noChangeAspect="1"/>
          </p:cNvPicPr>
          <p:nvPr/>
        </p:nvPicPr>
        <p:blipFill>
          <a:blip r:embed="rId7" cstate="print"/>
          <a:stretch>
            <a:fillRect/>
          </a:stretch>
        </p:blipFill>
        <p:spPr>
          <a:xfrm>
            <a:off x="3479800" y="4471670"/>
            <a:ext cx="5550535" cy="1830705"/>
          </a:xfrm>
          <a:prstGeom prst="rect">
            <a:avLst/>
          </a:prstGeom>
        </p:spPr>
      </p:pic>
    </p:spTree>
  </p:cSld>
  <p:clrMapOvr>
    <a:masterClrMapping/>
  </p:clrMapOvr>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Analytics 3.0</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9680" cy="23323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著名管理学家托马斯·达文波特（Thomas H.  Davenport）于 2013 年在《哈佛商业评论 》（ Harvard Business Review）上发表了一篇题为《第三代分析工具》（Analytics</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3.0）的论文。</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该论文将数据分析的方法、技术和工具—分析工具的应用时代分为 3 个，即</a:t>
            </a:r>
            <a:r>
              <a:rPr sz="2300" u="sng" dirty="0" smtClean="0">
                <a:solidFill>
                  <a:schemeClr val="tx2">
                    <a:lumMod val="75000"/>
                    <a:lumOff val="25000"/>
                  </a:schemeClr>
                </a:solidFill>
                <a:ea typeface="黑体" panose="02010609060101010101" pitchFamily="49" charset="-122"/>
                <a:cs typeface="+mn-lt"/>
                <a:sym typeface="+mn-ea"/>
              </a:rPr>
              <a:t>商务智能时代、大数据时代和数据富足供给时代</a:t>
            </a:r>
            <a:r>
              <a:rPr sz="2300" dirty="0" smtClean="0">
                <a:solidFill>
                  <a:schemeClr val="tx2">
                    <a:lumMod val="75000"/>
                    <a:lumOff val="25000"/>
                  </a:schemeClr>
                </a:solidFill>
                <a:ea typeface="黑体" panose="02010609060101010101" pitchFamily="49" charset="-122"/>
                <a:cs typeface="+mn-lt"/>
                <a:sym typeface="+mn-ea"/>
              </a:rPr>
              <a:t>，如图 6-19 所示。</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4" name="Rectangle 3"/>
          <p:cNvSpPr>
            <a:spLocks noGrp="1" noRot="1"/>
          </p:cNvSpPr>
          <p:nvPr>
            <p:custDataLst>
              <p:tags r:id="rId1"/>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13" name="image164.png"/>
          <p:cNvPicPr>
            <a:picLocks noChangeAspect="1"/>
          </p:cNvPicPr>
          <p:nvPr/>
        </p:nvPicPr>
        <p:blipFill>
          <a:blip r:embed="rId2" cstate="print"/>
          <a:stretch>
            <a:fillRect/>
          </a:stretch>
        </p:blipFill>
        <p:spPr>
          <a:xfrm>
            <a:off x="273050" y="1330960"/>
            <a:ext cx="8629015" cy="5383530"/>
          </a:xfrm>
          <a:prstGeom prst="rect">
            <a:avLst/>
          </a:prstGeom>
        </p:spPr>
      </p:pic>
      <p:sp>
        <p:nvSpPr>
          <p:cNvPr id="8" name="TextBox 7"/>
          <p:cNvSpPr txBox="1"/>
          <p:nvPr>
            <p:custDataLst>
              <p:tags r:id="rId3"/>
            </p:custDataLst>
          </p:nvPr>
        </p:nvSpPr>
        <p:spPr>
          <a:xfrm>
            <a:off x="2920365" y="1501140"/>
            <a:ext cx="352679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altLang="zh-CN" sz="2000" dirty="0"/>
              <a:t>图 6-19  分析工具的 3 个时代</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Analytics 3.0</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910715"/>
            <a:ext cx="8869680" cy="421132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Analytics 1.0 </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1.0 是</a:t>
            </a:r>
            <a:r>
              <a:rPr sz="2200" u="sng" dirty="0" smtClean="0">
                <a:solidFill>
                  <a:schemeClr val="tx1"/>
                </a:solidFill>
                <a:ea typeface="黑体" panose="02010609060101010101" pitchFamily="49" charset="-122"/>
                <a:cs typeface="+mn-lt"/>
                <a:sym typeface="+mn-ea"/>
              </a:rPr>
              <a:t>商务智能时代</a:t>
            </a:r>
            <a:r>
              <a:rPr sz="2200" dirty="0" smtClean="0">
                <a:solidFill>
                  <a:schemeClr val="tx1"/>
                </a:solidFill>
                <a:ea typeface="黑体" panose="02010609060101010101" pitchFamily="49" charset="-122"/>
                <a:cs typeface="+mn-lt"/>
                <a:sym typeface="+mn-ea"/>
              </a:rPr>
              <a:t>（1950—2000 年）的主要数据分析技术、方法和工具。</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1.0 中常用的</a:t>
            </a:r>
            <a:r>
              <a:rPr sz="2200" u="sng" dirty="0" smtClean="0">
                <a:solidFill>
                  <a:schemeClr val="tx1"/>
                </a:solidFill>
                <a:ea typeface="黑体" panose="02010609060101010101" pitchFamily="49" charset="-122"/>
                <a:cs typeface="+mn-lt"/>
                <a:sym typeface="+mn-ea"/>
              </a:rPr>
              <a:t>工具软件为数据仓库及商务智能类软件</a:t>
            </a:r>
            <a:r>
              <a:rPr sz="2200" dirty="0" smtClean="0">
                <a:solidFill>
                  <a:schemeClr val="tx1"/>
                </a:solidFill>
                <a:ea typeface="黑体" panose="02010609060101010101" pitchFamily="49" charset="-122"/>
                <a:cs typeface="+mn-lt"/>
                <a:sym typeface="+mn-ea"/>
              </a:rPr>
              <a:t>，一般由</a:t>
            </a:r>
            <a:r>
              <a:rPr sz="2200" u="sng" dirty="0" smtClean="0">
                <a:solidFill>
                  <a:schemeClr val="tx1"/>
                </a:solidFill>
                <a:ea typeface="黑体" panose="02010609060101010101" pitchFamily="49" charset="-122"/>
                <a:cs typeface="+mn-lt"/>
                <a:sym typeface="+mn-ea"/>
              </a:rPr>
              <a:t>数据分析师或商务智能分析师</a:t>
            </a:r>
            <a:r>
              <a:rPr sz="2200" dirty="0" smtClean="0">
                <a:solidFill>
                  <a:schemeClr val="tx1"/>
                </a:solidFill>
                <a:ea typeface="黑体" panose="02010609060101010101" pitchFamily="49" charset="-122"/>
                <a:cs typeface="+mn-lt"/>
                <a:sym typeface="+mn-ea"/>
              </a:rPr>
              <a:t>使用。</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1.0 的</a:t>
            </a:r>
            <a:r>
              <a:rPr sz="2200" u="sng" dirty="0" smtClean="0">
                <a:solidFill>
                  <a:schemeClr val="tx1"/>
                </a:solidFill>
                <a:ea typeface="黑体" panose="02010609060101010101" pitchFamily="49" charset="-122"/>
                <a:cs typeface="+mn-lt"/>
                <a:sym typeface="+mn-ea"/>
              </a:rPr>
              <a:t>主要特点</a:t>
            </a:r>
            <a:r>
              <a:rPr sz="2200" dirty="0" smtClean="0">
                <a:solidFill>
                  <a:schemeClr val="tx1"/>
                </a:solidFill>
                <a:ea typeface="黑体" panose="02010609060101010101" pitchFamily="49" charset="-122"/>
                <a:cs typeface="+mn-lt"/>
                <a:sym typeface="+mn-ea"/>
              </a:rPr>
              <a:t>如下</a:t>
            </a:r>
            <a:r>
              <a:rPr lang="zh-CN" sz="2200" dirty="0" smtClean="0">
                <a:solidFill>
                  <a:schemeClr val="tx1"/>
                </a:solidFill>
                <a:ea typeface="黑体" panose="02010609060101010101" pitchFamily="49" charset="-122"/>
                <a:cs typeface="+mn-lt"/>
                <a:sym typeface="+mn-ea"/>
              </a:rPr>
              <a:t>：</a:t>
            </a:r>
            <a:endParaRPr 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（1）分析活动滞后于数据的生成。</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 （2）重视结构化数据的分析。</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 （3）以对历史数据的理解为主要目的。</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 （4）注重描述性分析。</a:t>
            </a:r>
            <a:endParaRPr lang="zh-CN"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Analytics 3.0</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910715"/>
            <a:ext cx="8869680" cy="42678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Analytics 2.0</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2.0 是</a:t>
            </a:r>
            <a:r>
              <a:rPr sz="2200" u="sng" dirty="0" smtClean="0">
                <a:solidFill>
                  <a:schemeClr val="tx1"/>
                </a:solidFill>
                <a:ea typeface="黑体" panose="02010609060101010101" pitchFamily="49" charset="-122"/>
                <a:cs typeface="+mn-lt"/>
                <a:sym typeface="+mn-ea"/>
              </a:rPr>
              <a:t>大数据时代</a:t>
            </a:r>
            <a:r>
              <a:rPr sz="2200" dirty="0" smtClean="0">
                <a:solidFill>
                  <a:schemeClr val="tx1"/>
                </a:solidFill>
                <a:ea typeface="黑体" panose="02010609060101010101" pitchFamily="49" charset="-122"/>
                <a:cs typeface="+mn-lt"/>
                <a:sym typeface="+mn-ea"/>
              </a:rPr>
              <a:t>（2000—2020 年）的主要数据分析技术、方法和工具，一般由</a:t>
            </a:r>
            <a:r>
              <a:rPr sz="2200" u="sng" dirty="0" smtClean="0">
                <a:solidFill>
                  <a:schemeClr val="tx1"/>
                </a:solidFill>
                <a:ea typeface="黑体" panose="02010609060101010101" pitchFamily="49" charset="-122"/>
                <a:cs typeface="+mn-lt"/>
                <a:sym typeface="+mn-ea"/>
              </a:rPr>
              <a:t>数据科学家</a:t>
            </a:r>
            <a:r>
              <a:rPr sz="2200" dirty="0" smtClean="0">
                <a:solidFill>
                  <a:schemeClr val="tx1"/>
                </a:solidFill>
                <a:ea typeface="黑体" panose="02010609060101010101" pitchFamily="49" charset="-122"/>
                <a:cs typeface="+mn-lt"/>
                <a:sym typeface="+mn-ea"/>
              </a:rPr>
              <a:t>使用。</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与 Analytics 1.0 不同的是，Analytics 2.0 中采用了一些新兴数据分析技术，如 </a:t>
            </a:r>
            <a:r>
              <a:rPr sz="2200" u="sng" dirty="0" smtClean="0">
                <a:solidFill>
                  <a:schemeClr val="tx1"/>
                </a:solidFill>
                <a:ea typeface="黑体" panose="02010609060101010101" pitchFamily="49" charset="-122"/>
                <a:cs typeface="+mn-lt"/>
                <a:sym typeface="+mn-ea"/>
              </a:rPr>
              <a:t>Hadoop、Spark、NoSQL 等大数据分析技术</a:t>
            </a:r>
            <a:r>
              <a:rPr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2.0 的</a:t>
            </a:r>
            <a:r>
              <a:rPr sz="2200" u="sng" dirty="0" smtClean="0">
                <a:solidFill>
                  <a:schemeClr val="tx1"/>
                </a:solidFill>
                <a:ea typeface="黑体" panose="02010609060101010101" pitchFamily="49" charset="-122"/>
                <a:cs typeface="+mn-lt"/>
                <a:sym typeface="+mn-ea"/>
              </a:rPr>
              <a:t>主要特点</a:t>
            </a:r>
            <a:r>
              <a:rPr sz="2200" dirty="0" smtClean="0">
                <a:solidFill>
                  <a:schemeClr val="tx1"/>
                </a:solidFill>
                <a:ea typeface="黑体" panose="02010609060101010101" pitchFamily="49" charset="-122"/>
                <a:cs typeface="+mn-lt"/>
                <a:sym typeface="+mn-ea"/>
              </a:rPr>
              <a:t>如下</a:t>
            </a:r>
            <a:r>
              <a:rPr lang="zh-CN" sz="2200" dirty="0" smtClean="0">
                <a:solidFill>
                  <a:schemeClr val="tx1"/>
                </a:solidFill>
                <a:ea typeface="黑体" panose="02010609060101010101" pitchFamily="49" charset="-122"/>
                <a:cs typeface="+mn-lt"/>
                <a:sym typeface="+mn-ea"/>
              </a:rPr>
              <a:t>：</a:t>
            </a:r>
            <a:endParaRPr 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（1）分析活动与数据的生成几乎同步，强调数据分析的实时性。 </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（2）重视非结构化数据的分析。</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 （3）以决策支持为主要目的。</a:t>
            </a:r>
            <a:endParaRPr 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zh-CN" sz="2200" dirty="0" smtClean="0">
                <a:solidFill>
                  <a:schemeClr val="tx1"/>
                </a:solidFill>
                <a:ea typeface="宋体" panose="02010600030101010101" pitchFamily="2" charset="-122"/>
                <a:cs typeface="+mn-lt"/>
                <a:sym typeface="+mn-ea"/>
              </a:rPr>
              <a:t> （4）注重解释性分析和预测性分析。</a:t>
            </a:r>
            <a:endParaRPr lang="zh-CN"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Analytics 3.0</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695450"/>
            <a:ext cx="8869680" cy="49536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3. Analytics 3.0</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3.0 是</a:t>
            </a:r>
            <a:r>
              <a:rPr sz="2200" u="sng" dirty="0" smtClean="0">
                <a:solidFill>
                  <a:schemeClr val="tx1"/>
                </a:solidFill>
                <a:ea typeface="黑体" panose="02010609060101010101" pitchFamily="49" charset="-122"/>
                <a:cs typeface="+mn-lt"/>
                <a:sym typeface="+mn-ea"/>
              </a:rPr>
              <a:t>数据富足供给时代</a:t>
            </a:r>
            <a:r>
              <a:rPr sz="2200" dirty="0" smtClean="0">
                <a:solidFill>
                  <a:schemeClr val="tx1"/>
                </a:solidFill>
                <a:ea typeface="黑体" panose="02010609060101010101" pitchFamily="49" charset="-122"/>
                <a:cs typeface="+mn-lt"/>
                <a:sym typeface="+mn-ea"/>
              </a:rPr>
              <a:t>（从 2020 年开始）的主要数据分析技术、方法和工具。</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与 Analytics 2.0 不同的是，Analytics 3.0 的数据分析功能更为</a:t>
            </a:r>
            <a:r>
              <a:rPr sz="2200" u="sng" dirty="0" smtClean="0">
                <a:solidFill>
                  <a:schemeClr val="tx1"/>
                </a:solidFill>
                <a:ea typeface="黑体" panose="02010609060101010101" pitchFamily="49" charset="-122"/>
                <a:cs typeface="+mn-lt"/>
                <a:sym typeface="+mn-ea"/>
              </a:rPr>
              <a:t>专业化</a:t>
            </a:r>
            <a:r>
              <a:rPr sz="2200" dirty="0" smtClean="0">
                <a:solidFill>
                  <a:schemeClr val="tx1"/>
                </a:solidFill>
                <a:ea typeface="黑体" panose="02010609060101010101" pitchFamily="49" charset="-122"/>
                <a:cs typeface="+mn-lt"/>
                <a:sym typeface="+mn-ea"/>
              </a:rPr>
              <a:t>。从技术实现和常用工具角度看，Analytics  3.0 将采用</a:t>
            </a:r>
            <a:r>
              <a:rPr sz="2200" u="sng" dirty="0" smtClean="0">
                <a:solidFill>
                  <a:schemeClr val="tx1"/>
                </a:solidFill>
                <a:ea typeface="黑体" panose="02010609060101010101" pitchFamily="49" charset="-122"/>
                <a:cs typeface="+mn-lt"/>
                <a:sym typeface="+mn-ea"/>
              </a:rPr>
              <a:t>更为专业的分析工具</a:t>
            </a:r>
            <a:r>
              <a:rPr sz="2200" dirty="0" smtClean="0">
                <a:solidFill>
                  <a:schemeClr val="tx1"/>
                </a:solidFill>
                <a:ea typeface="黑体" panose="02010609060101010101" pitchFamily="49" charset="-122"/>
                <a:cs typeface="+mn-lt"/>
                <a:sym typeface="+mn-ea"/>
              </a:rPr>
              <a:t>，而不再直接采用Hadoop、Spark、NoSQL 等大数据分析技术。同时，数据分析工作也由专业从事数据分析的数据科学家—</a:t>
            </a:r>
            <a:r>
              <a:rPr sz="2200" u="sng" dirty="0" smtClean="0">
                <a:solidFill>
                  <a:schemeClr val="tx1"/>
                </a:solidFill>
                <a:ea typeface="黑体" panose="02010609060101010101" pitchFamily="49" charset="-122"/>
                <a:cs typeface="+mn-lt"/>
                <a:sym typeface="+mn-ea"/>
              </a:rPr>
              <a:t>首席分析师完成</a:t>
            </a:r>
            <a:r>
              <a:rPr sz="2200" dirty="0" smtClean="0">
                <a:solidFill>
                  <a:schemeClr val="tx1"/>
                </a:solidFill>
                <a:ea typeface="黑体" panose="02010609060101010101" pitchFamily="49" charset="-122"/>
                <a:cs typeface="+mn-lt"/>
                <a:sym typeface="+mn-ea"/>
              </a:rPr>
              <a:t>，数据科学家的类型将得到进一步</a:t>
            </a:r>
            <a:r>
              <a:rPr sz="2200" u="sng" dirty="0" smtClean="0">
                <a:solidFill>
                  <a:schemeClr val="tx1"/>
                </a:solidFill>
                <a:ea typeface="黑体" panose="02010609060101010101" pitchFamily="49" charset="-122"/>
                <a:cs typeface="+mn-lt"/>
                <a:sym typeface="+mn-ea"/>
              </a:rPr>
              <a:t>细化</a:t>
            </a:r>
            <a:r>
              <a:rPr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Analytics 3.0 的</a:t>
            </a:r>
            <a:r>
              <a:rPr sz="2200" u="sng" dirty="0" smtClean="0">
                <a:solidFill>
                  <a:schemeClr val="tx1"/>
                </a:solidFill>
                <a:ea typeface="黑体" panose="02010609060101010101" pitchFamily="49" charset="-122"/>
                <a:cs typeface="+mn-lt"/>
                <a:sym typeface="+mn-ea"/>
              </a:rPr>
              <a:t>主要特点</a:t>
            </a:r>
            <a:r>
              <a:rPr sz="2200" dirty="0" smtClean="0">
                <a:solidFill>
                  <a:schemeClr val="tx1"/>
                </a:solidFill>
                <a:ea typeface="黑体" panose="02010609060101010101" pitchFamily="49" charset="-122"/>
                <a:cs typeface="+mn-lt"/>
                <a:sym typeface="+mn-ea"/>
              </a:rPr>
              <a:t>如下</a:t>
            </a:r>
            <a:r>
              <a:rPr lang="zh-CN" sz="2200" dirty="0" smtClean="0">
                <a:solidFill>
                  <a:schemeClr val="tx1"/>
                </a:solidFill>
                <a:ea typeface="黑体" panose="02010609060101010101" pitchFamily="49" charset="-122"/>
                <a:cs typeface="+mn-lt"/>
                <a:sym typeface="+mn-ea"/>
              </a:rPr>
              <a:t>：</a:t>
            </a:r>
            <a:endParaRPr 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zh-CN" sz="2100" dirty="0" smtClean="0">
                <a:solidFill>
                  <a:schemeClr val="tx1"/>
                </a:solidFill>
                <a:ea typeface="宋体" panose="02010600030101010101" pitchFamily="2" charset="-122"/>
                <a:cs typeface="+mn-lt"/>
                <a:sym typeface="+mn-ea"/>
              </a:rPr>
              <a:t>（1）引入嵌入式分析。</a:t>
            </a:r>
            <a:endParaRPr lang="zh-CN"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zh-CN" sz="2100" dirty="0" smtClean="0">
                <a:solidFill>
                  <a:schemeClr val="tx1"/>
                </a:solidFill>
                <a:ea typeface="宋体" panose="02010600030101010101" pitchFamily="2" charset="-122"/>
                <a:cs typeface="+mn-lt"/>
                <a:sym typeface="+mn-ea"/>
              </a:rPr>
              <a:t> （2）重视行业数据，而不只是企业内部数据。</a:t>
            </a:r>
            <a:endParaRPr lang="zh-CN"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zh-CN" sz="2100" dirty="0" smtClean="0">
                <a:solidFill>
                  <a:schemeClr val="tx1"/>
                </a:solidFill>
                <a:ea typeface="宋体" panose="02010600030101010101" pitchFamily="2" charset="-122"/>
                <a:cs typeface="+mn-lt"/>
                <a:sym typeface="+mn-ea"/>
              </a:rPr>
              <a:t> （3）以产品与服务的优化为主要目的。</a:t>
            </a:r>
            <a:endParaRPr lang="zh-CN"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zh-CN" sz="2100" dirty="0" smtClean="0">
                <a:solidFill>
                  <a:schemeClr val="tx1"/>
                </a:solidFill>
                <a:ea typeface="宋体" panose="02010600030101010101" pitchFamily="2" charset="-122"/>
                <a:cs typeface="+mn-lt"/>
                <a:sym typeface="+mn-ea"/>
              </a:rPr>
              <a:t> （4）注重规范性分析。</a:t>
            </a:r>
            <a:endParaRPr lang="zh-CN"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15570" y="867410"/>
            <a:ext cx="8911590" cy="475551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 </a:t>
            </a:r>
            <a:r>
              <a:rPr lang="zh-CN" altLang="en-US" b="1" dirty="0" smtClean="0">
                <a:solidFill>
                  <a:srgbClr val="134AD5"/>
                </a:solidFill>
                <a:ea typeface="黑体" panose="02010609060101010101" pitchFamily="49" charset="-122"/>
                <a:cs typeface="+mn-lt"/>
                <a:sym typeface="+mn-ea"/>
              </a:rPr>
              <a:t>主要组成部分</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rPr>
              <a:t>    - H</a:t>
            </a:r>
            <a:r>
              <a:rPr lang="zh-CN" altLang="en-US" sz="2300">
                <a:latin typeface="黑体" panose="02010609060101010101" pitchFamily="49" charset="-122"/>
                <a:ea typeface="黑体" panose="02010609060101010101" pitchFamily="49" charset="-122"/>
              </a:rPr>
              <a:t>DFS：</a:t>
            </a:r>
            <a:r>
              <a:rPr lang="zh-CN" altLang="en-US" sz="2300"/>
              <a:t>Hadoop的分布式文件系统，用于存储大规模数据。</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MapReduce：</a:t>
            </a:r>
            <a:r>
              <a:rPr lang="zh-CN" altLang="en-US" sz="2300"/>
              <a:t>用于分布式数据处理的编程模型和计算环境。</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HBase：</a:t>
            </a:r>
            <a:r>
              <a:rPr lang="zh-CN" altLang="en-US" sz="2300"/>
              <a:t>分布式、高可靠、高性能的面向列的数据库。</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Hive：</a:t>
            </a:r>
            <a:r>
              <a:rPr lang="zh-CN" altLang="en-US" sz="2300"/>
              <a:t>数据仓库工具，提供了一种类SQL的查询语言。</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Zookeeper：</a:t>
            </a:r>
            <a:r>
              <a:rPr lang="zh-CN" altLang="en-US" sz="2300"/>
              <a:t>用于管理分布式系统中的协作服务。</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Flume：</a:t>
            </a:r>
            <a:r>
              <a:rPr lang="zh-CN" altLang="en-US" sz="2300"/>
              <a:t>用于收集、聚合和移动大量日志数据。</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ea typeface="黑体" panose="02010609060101010101" pitchFamily="49" charset="-122"/>
                <a:cs typeface="+mn-lt"/>
                <a:sym typeface="+mn-ea"/>
              </a:rPr>
              <a:t>    - </a:t>
            </a:r>
            <a:r>
              <a:rPr lang="zh-CN" altLang="en-US" sz="2300">
                <a:latin typeface="黑体" panose="02010609060101010101" pitchFamily="49" charset="-122"/>
                <a:ea typeface="黑体" panose="02010609060101010101" pitchFamily="49" charset="-122"/>
              </a:rPr>
              <a:t>YARN (Yet Another Resource Negotiator)：</a:t>
            </a:r>
            <a:r>
              <a:rPr lang="zh-CN" altLang="en-US" sz="2300"/>
              <a:t> 负责资源管理和作业调度。</a:t>
            </a:r>
            <a:endParaRPr lang="zh-CN" altLang="en-US" sz="2300"/>
          </a:p>
        </p:txBody>
      </p:sp>
    </p:spTree>
  </p:cSld>
  <p:clrMapOvr>
    <a:masterClrMapping/>
  </p:clrMapOvr>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Gartner 分析学价值扶梯模型</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7140" cy="4527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从复杂度及价值高低两个维度，可以将数据分析分为</a:t>
            </a:r>
            <a:r>
              <a:rPr lang="zh-CN" altLang="en-US" sz="2300" dirty="0" smtClean="0">
                <a:solidFill>
                  <a:schemeClr val="tx2">
                    <a:lumMod val="75000"/>
                    <a:lumOff val="25000"/>
                  </a:schemeClr>
                </a:solidFill>
                <a:ea typeface="黑体" panose="02010609060101010101" pitchFamily="49" charset="-122"/>
                <a:cs typeface="+mn-lt"/>
                <a:sym typeface="+mn-ea"/>
              </a:rPr>
              <a:t>：</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pic>
        <p:nvPicPr>
          <p:cNvPr id="13" name="image165.png"/>
          <p:cNvPicPr>
            <a:picLocks noChangeAspect="1"/>
          </p:cNvPicPr>
          <p:nvPr/>
        </p:nvPicPr>
        <p:blipFill>
          <a:blip r:embed="rId4" cstate="print"/>
          <a:stretch>
            <a:fillRect/>
          </a:stretch>
        </p:blipFill>
        <p:spPr>
          <a:xfrm>
            <a:off x="2630674" y="2357543"/>
            <a:ext cx="6384222" cy="3924000"/>
          </a:xfrm>
          <a:prstGeom prst="rect">
            <a:avLst/>
          </a:prstGeom>
        </p:spPr>
      </p:pic>
      <p:sp>
        <p:nvSpPr>
          <p:cNvPr id="3" name="Rectangle 3"/>
          <p:cNvSpPr>
            <a:spLocks noGrp="1" noRot="1"/>
          </p:cNvSpPr>
          <p:nvPr>
            <p:custDataLst>
              <p:tags r:id="rId5"/>
            </p:custDataLst>
          </p:nvPr>
        </p:nvSpPr>
        <p:spPr>
          <a:xfrm>
            <a:off x="131445" y="2324735"/>
            <a:ext cx="2867025" cy="421132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1800" dirty="0" smtClean="0">
                <a:solidFill>
                  <a:schemeClr val="tx1"/>
                </a:solidFill>
                <a:ea typeface="宋体" panose="02010600030101010101" pitchFamily="2" charset="-122"/>
                <a:cs typeface="+mn-lt"/>
                <a:sym typeface="+mn-ea"/>
              </a:rPr>
              <a:t>    </a:t>
            </a:r>
            <a:r>
              <a:rPr lang="en-US" altLang="zh-CN" sz="1800" dirty="0" smtClean="0">
                <a:solidFill>
                  <a:schemeClr val="tx1"/>
                </a:solidFill>
                <a:ea typeface="宋体" panose="02010600030101010101" pitchFamily="2" charset="-122"/>
                <a:cs typeface="+mn-lt"/>
                <a:sym typeface="Symbol" panose="05050102010706020507" charset="0"/>
              </a:rPr>
              <a:t></a:t>
            </a:r>
            <a:r>
              <a:rPr lang="en-US" altLang="zh-CN" sz="1800" dirty="0" smtClean="0">
                <a:solidFill>
                  <a:schemeClr val="tx1"/>
                </a:solidFill>
                <a:ea typeface="宋体" panose="02010600030101010101" pitchFamily="2" charset="-122"/>
                <a:cs typeface="+mn-lt"/>
                <a:sym typeface="+mn-ea"/>
              </a:rPr>
              <a:t> 描述性分析（Descriptive Analytic）、 </a:t>
            </a:r>
            <a:endParaRPr lang="en-US" altLang="zh-CN" sz="18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1800" dirty="0" smtClean="0">
                <a:solidFill>
                  <a:schemeClr val="tx1"/>
                </a:solidFill>
                <a:ea typeface="宋体" panose="02010600030101010101" pitchFamily="2" charset="-122"/>
                <a:cs typeface="+mn-lt"/>
                <a:sym typeface="+mn-ea"/>
              </a:rPr>
              <a:t>    </a:t>
            </a:r>
            <a:r>
              <a:rPr lang="en-US" altLang="zh-CN" sz="1800" dirty="0" smtClean="0">
                <a:ea typeface="宋体" panose="02010600030101010101" pitchFamily="2" charset="-122"/>
                <a:cs typeface="+mn-lt"/>
                <a:sym typeface="Symbol" panose="05050102010706020507" charset="0"/>
              </a:rPr>
              <a:t> </a:t>
            </a:r>
            <a:r>
              <a:rPr lang="en-US" altLang="zh-CN" sz="1800" dirty="0" smtClean="0">
                <a:solidFill>
                  <a:schemeClr val="tx1"/>
                </a:solidFill>
                <a:ea typeface="宋体" panose="02010600030101010101" pitchFamily="2" charset="-122"/>
                <a:cs typeface="+mn-lt"/>
                <a:sym typeface="+mn-ea"/>
              </a:rPr>
              <a:t>诊断性分析（Diagnostic Analytics）</a:t>
            </a:r>
            <a:endParaRPr lang="en-US" altLang="zh-CN" sz="18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1800" dirty="0" smtClean="0">
                <a:solidFill>
                  <a:schemeClr val="tx1"/>
                </a:solidFill>
                <a:ea typeface="宋体" panose="02010600030101010101" pitchFamily="2" charset="-122"/>
                <a:cs typeface="+mn-lt"/>
                <a:sym typeface="+mn-ea"/>
              </a:rPr>
              <a:t>    </a:t>
            </a:r>
            <a:r>
              <a:rPr lang="en-US" altLang="zh-CN" sz="1800" dirty="0" smtClean="0">
                <a:ea typeface="宋体" panose="02010600030101010101" pitchFamily="2" charset="-122"/>
                <a:cs typeface="+mn-lt"/>
                <a:sym typeface="Symbol" panose="05050102010706020507" charset="0"/>
              </a:rPr>
              <a:t> </a:t>
            </a:r>
            <a:r>
              <a:rPr lang="en-US" altLang="zh-CN" sz="1800" dirty="0" smtClean="0">
                <a:solidFill>
                  <a:schemeClr val="tx1"/>
                </a:solidFill>
                <a:ea typeface="宋体" panose="02010600030101010101" pitchFamily="2" charset="-122"/>
                <a:cs typeface="+mn-lt"/>
                <a:sym typeface="+mn-ea"/>
              </a:rPr>
              <a:t>预测性分析（Predictive Analytics）</a:t>
            </a:r>
            <a:endParaRPr lang="en-US" altLang="zh-CN" sz="18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1800" dirty="0" smtClean="0">
                <a:solidFill>
                  <a:schemeClr val="tx1"/>
                </a:solidFill>
                <a:ea typeface="宋体" panose="02010600030101010101" pitchFamily="2" charset="-122"/>
                <a:cs typeface="+mn-lt"/>
                <a:sym typeface="+mn-ea"/>
              </a:rPr>
              <a:t>    </a:t>
            </a:r>
            <a:r>
              <a:rPr lang="en-US" altLang="zh-CN" sz="1800" dirty="0" smtClean="0">
                <a:ea typeface="宋体" panose="02010600030101010101" pitchFamily="2" charset="-122"/>
                <a:cs typeface="+mn-lt"/>
                <a:sym typeface="Symbol" panose="05050102010706020507" charset="0"/>
              </a:rPr>
              <a:t> </a:t>
            </a:r>
            <a:r>
              <a:rPr lang="en-US" altLang="zh-CN" sz="1800" dirty="0" smtClean="0">
                <a:solidFill>
                  <a:schemeClr val="tx1"/>
                </a:solidFill>
                <a:ea typeface="宋体" panose="02010600030101010101" pitchFamily="2" charset="-122"/>
                <a:cs typeface="+mn-lt"/>
                <a:sym typeface="+mn-ea"/>
              </a:rPr>
              <a:t>规范性分析（Prescriptive Analytics）</a:t>
            </a:r>
            <a:endParaRPr lang="en-US" altLang="zh-CN" sz="18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altLang="zh-CN" sz="18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1800" dirty="0" smtClean="0">
                <a:solidFill>
                  <a:schemeClr val="tx1"/>
                </a:solidFill>
                <a:ea typeface="黑体" panose="02010609060101010101" pitchFamily="49" charset="-122"/>
                <a:cs typeface="+mn-lt"/>
                <a:sym typeface="+mn-ea"/>
              </a:rPr>
              <a:t>4 种，如图 6-20 所示的 Gartner 分析学价值扶梯模型（Gartner’s Analytic Value Escalator）。</a:t>
            </a:r>
            <a:endParaRPr lang="en-US" altLang="zh-CN" sz="1800" dirty="0" smtClean="0">
              <a:solidFill>
                <a:schemeClr val="tx1"/>
              </a:solidFill>
              <a:ea typeface="黑体" panose="02010609060101010101" pitchFamily="49" charset="-122"/>
              <a:cs typeface="+mn-lt"/>
              <a:sym typeface="+mn-ea"/>
            </a:endParaRPr>
          </a:p>
        </p:txBody>
      </p:sp>
      <p:sp>
        <p:nvSpPr>
          <p:cNvPr id="8" name="TextBox 7"/>
          <p:cNvSpPr txBox="1"/>
          <p:nvPr>
            <p:custDataLst>
              <p:tags r:id="rId6"/>
            </p:custDataLst>
          </p:nvPr>
        </p:nvSpPr>
        <p:spPr>
          <a:xfrm>
            <a:off x="3717290" y="6093460"/>
            <a:ext cx="445643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altLang="zh-CN" sz="2000" dirty="0"/>
              <a:t>图 6-20 Gartner 分析学价值扶梯模型</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Gartner 分析学价值扶梯模型</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84225"/>
            <a:ext cx="5242560" cy="5486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大数据分析技术</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7140" cy="41135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（1）</a:t>
            </a:r>
            <a:r>
              <a:rPr sz="2300" u="sng" dirty="0" smtClean="0">
                <a:solidFill>
                  <a:schemeClr val="tx2">
                    <a:lumMod val="75000"/>
                    <a:lumOff val="25000"/>
                  </a:schemeClr>
                </a:solidFill>
                <a:ea typeface="黑体" panose="02010609060101010101" pitchFamily="49" charset="-122"/>
                <a:cs typeface="+mn-lt"/>
                <a:sym typeface="+mn-ea"/>
              </a:rPr>
              <a:t>描述性分析</a:t>
            </a:r>
            <a:r>
              <a:rPr sz="2300" dirty="0" smtClean="0">
                <a:solidFill>
                  <a:schemeClr val="tx2">
                    <a:lumMod val="75000"/>
                    <a:lumOff val="25000"/>
                  </a:schemeClr>
                </a:solidFill>
                <a:ea typeface="黑体" panose="02010609060101010101" pitchFamily="49" charset="-122"/>
                <a:cs typeface="+mn-lt"/>
                <a:sym typeface="+mn-ea"/>
              </a:rPr>
              <a:t>主要关注的是“过去”，回答“已发生了什么？”，是数据分析的</a:t>
            </a:r>
            <a:r>
              <a:rPr lang="zh-CN" altLang="en-US" sz="2300" dirty="0" smtClean="0">
                <a:solidFill>
                  <a:schemeClr val="tx2">
                    <a:lumMod val="75000"/>
                    <a:lumOff val="25000"/>
                  </a:schemeClr>
                </a:solidFill>
                <a:ea typeface="黑体" panose="02010609060101010101" pitchFamily="49" charset="-122"/>
                <a:cs typeface="+mn-lt"/>
                <a:sym typeface="+mn-ea"/>
              </a:rPr>
              <a:t>起点，用于对历史数据进行总结和描述</a:t>
            </a:r>
            <a:r>
              <a:rPr sz="2300" dirty="0" smtClean="0">
                <a:solidFill>
                  <a:schemeClr val="tx2">
                    <a:lumMod val="75000"/>
                    <a:lumOff val="25000"/>
                  </a:schemeClr>
                </a:solidFill>
                <a:ea typeface="黑体" panose="02010609060101010101" pitchFamily="49" charset="-122"/>
                <a:cs typeface="+mn-lt"/>
                <a:sym typeface="+mn-ea"/>
              </a:rPr>
              <a:t>；</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（2）</a:t>
            </a:r>
            <a:r>
              <a:rPr sz="2300" u="sng" dirty="0" smtClean="0">
                <a:solidFill>
                  <a:schemeClr val="tx2">
                    <a:lumMod val="75000"/>
                    <a:lumOff val="25000"/>
                  </a:schemeClr>
                </a:solidFill>
                <a:ea typeface="黑体" panose="02010609060101010101" pitchFamily="49" charset="-122"/>
                <a:cs typeface="+mn-lt"/>
                <a:sym typeface="+mn-ea"/>
              </a:rPr>
              <a:t>诊断性分析</a:t>
            </a:r>
            <a:r>
              <a:rPr lang="zh-CN" sz="2300" dirty="0" smtClean="0">
                <a:solidFill>
                  <a:schemeClr val="tx2">
                    <a:lumMod val="75000"/>
                    <a:lumOff val="25000"/>
                  </a:schemeClr>
                </a:solidFill>
                <a:ea typeface="黑体" panose="02010609060101010101" pitchFamily="49" charset="-122"/>
                <a:cs typeface="+mn-lt"/>
                <a:sym typeface="+mn-ea"/>
              </a:rPr>
              <a:t>同样</a:t>
            </a:r>
            <a:r>
              <a:rPr sz="2300" dirty="0" smtClean="0">
                <a:solidFill>
                  <a:schemeClr val="tx2">
                    <a:lumMod val="75000"/>
                    <a:lumOff val="25000"/>
                  </a:schemeClr>
                </a:solidFill>
                <a:ea typeface="黑体" panose="02010609060101010101" pitchFamily="49" charset="-122"/>
                <a:cs typeface="+mn-lt"/>
                <a:sym typeface="+mn-ea"/>
              </a:rPr>
              <a:t>关注的是“过去”，</a:t>
            </a:r>
            <a:r>
              <a:rPr lang="zh-CN" sz="2300" dirty="0" smtClean="0">
                <a:solidFill>
                  <a:schemeClr val="tx2">
                    <a:lumMod val="75000"/>
                    <a:lumOff val="25000"/>
                  </a:schemeClr>
                </a:solidFill>
                <a:ea typeface="黑体" panose="02010609060101010101" pitchFamily="49" charset="-122"/>
                <a:cs typeface="+mn-lt"/>
                <a:sym typeface="+mn-ea"/>
              </a:rPr>
              <a:t>但</a:t>
            </a:r>
            <a:r>
              <a:rPr sz="2300" dirty="0" smtClean="0">
                <a:solidFill>
                  <a:schemeClr val="tx2">
                    <a:lumMod val="75000"/>
                    <a:lumOff val="25000"/>
                  </a:schemeClr>
                </a:solidFill>
                <a:ea typeface="黑体" panose="02010609060101010101" pitchFamily="49" charset="-122"/>
                <a:cs typeface="+mn-lt"/>
                <a:sym typeface="+mn-ea"/>
              </a:rPr>
              <a:t>回答“为什么发生？”，</a:t>
            </a:r>
            <a:r>
              <a:rPr lang="zh-CN" sz="2300" dirty="0" smtClean="0">
                <a:solidFill>
                  <a:schemeClr val="tx2">
                    <a:lumMod val="75000"/>
                    <a:lumOff val="25000"/>
                  </a:schemeClr>
                </a:solidFill>
                <a:ea typeface="黑体" panose="02010609060101010101" pitchFamily="49" charset="-122"/>
                <a:cs typeface="+mn-lt"/>
                <a:sym typeface="+mn-ea"/>
              </a:rPr>
              <a:t>旨在深入理解数据，找出数据背后的原因和趋势；</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（3）</a:t>
            </a:r>
            <a:r>
              <a:rPr sz="2300" u="sng" dirty="0" smtClean="0">
                <a:solidFill>
                  <a:schemeClr val="tx2">
                    <a:lumMod val="75000"/>
                    <a:lumOff val="25000"/>
                  </a:schemeClr>
                </a:solidFill>
                <a:ea typeface="黑体" panose="02010609060101010101" pitchFamily="49" charset="-122"/>
                <a:cs typeface="+mn-lt"/>
                <a:sym typeface="+mn-ea"/>
              </a:rPr>
              <a:t>预测性分析</a:t>
            </a:r>
            <a:r>
              <a:rPr lang="zh-CN" altLang="en-US" sz="2300" dirty="0" smtClean="0">
                <a:solidFill>
                  <a:schemeClr val="tx2">
                    <a:lumMod val="75000"/>
                    <a:lumOff val="25000"/>
                  </a:schemeClr>
                </a:solidFill>
                <a:ea typeface="黑体" panose="02010609060101010101" pitchFamily="49" charset="-122"/>
                <a:cs typeface="+mn-lt"/>
                <a:sym typeface="+mn-ea"/>
              </a:rPr>
              <a:t>聚焦于</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未来</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，旨在回答</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将要发生什么？</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。通过利用历史数据和趋势来预测未来事件，为决策提供依据</a:t>
            </a:r>
            <a:r>
              <a:rPr sz="2300" dirty="0" smtClean="0">
                <a:solidFill>
                  <a:schemeClr val="tx2">
                    <a:lumMod val="75000"/>
                    <a:lumOff val="25000"/>
                  </a:schemeClr>
                </a:solidFill>
                <a:ea typeface="黑体" panose="02010609060101010101" pitchFamily="49" charset="-122"/>
                <a:cs typeface="+mn-lt"/>
                <a:sym typeface="+mn-ea"/>
              </a:rPr>
              <a:t>；</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（4）</a:t>
            </a:r>
            <a:r>
              <a:rPr sz="2300" u="sng" dirty="0" smtClean="0">
                <a:solidFill>
                  <a:schemeClr val="tx2">
                    <a:lumMod val="75000"/>
                    <a:lumOff val="25000"/>
                  </a:schemeClr>
                </a:solidFill>
                <a:ea typeface="黑体" panose="02010609060101010101" pitchFamily="49" charset="-122"/>
                <a:cs typeface="+mn-lt"/>
                <a:sym typeface="+mn-ea"/>
              </a:rPr>
              <a:t>规范性分析</a:t>
            </a:r>
            <a:r>
              <a:rPr lang="zh-CN" altLang="en-US" sz="2300" dirty="0" smtClean="0">
                <a:solidFill>
                  <a:schemeClr val="tx2">
                    <a:lumMod val="75000"/>
                    <a:lumOff val="25000"/>
                  </a:schemeClr>
                </a:solidFill>
                <a:ea typeface="黑体" panose="02010609060101010101" pitchFamily="49" charset="-122"/>
                <a:cs typeface="+mn-lt"/>
                <a:sym typeface="+mn-ea"/>
              </a:rPr>
              <a:t>关注</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模拟与优化</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，即</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如何从即将发生的事情中受益？</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和</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如何优化即将发生的事情？</a:t>
            </a:r>
            <a:r>
              <a:rPr lang="en-US" altLang="zh-CN" sz="2300" dirty="0" smtClean="0">
                <a:solidFill>
                  <a:schemeClr val="tx2">
                    <a:lumMod val="75000"/>
                    <a:lumOff val="25000"/>
                  </a:schemeClr>
                </a:solidFill>
                <a:ea typeface="黑体" panose="02010609060101010101" pitchFamily="49" charset="-122"/>
                <a:cs typeface="+mn-lt"/>
                <a:sym typeface="+mn-ea"/>
              </a:rPr>
              <a:t>”</a:t>
            </a:r>
            <a:r>
              <a:rPr lang="zh-CN" altLang="en-US" sz="2300" dirty="0" smtClean="0">
                <a:solidFill>
                  <a:schemeClr val="tx2">
                    <a:lumMod val="75000"/>
                    <a:lumOff val="25000"/>
                  </a:schemeClr>
                </a:solidFill>
                <a:ea typeface="黑体" panose="02010609060101010101" pitchFamily="49" charset="-122"/>
                <a:cs typeface="+mn-lt"/>
                <a:sym typeface="+mn-ea"/>
              </a:rPr>
              <a:t>。这一阶段是数据分析的最高层次，旨在通过模拟和优化方法来制定最佳策略，直接创造产业价值。</a:t>
            </a:r>
            <a:r>
              <a:rPr lang="en-US" sz="2300" dirty="0" smtClean="0">
                <a:solidFill>
                  <a:schemeClr val="tx2">
                    <a:lumMod val="75000"/>
                    <a:lumOff val="25000"/>
                  </a:schemeClr>
                </a:solidFill>
                <a:ea typeface="黑体" panose="02010609060101010101" pitchFamily="49" charset="-122"/>
                <a:cs typeface="+mn-lt"/>
                <a:sym typeface="+mn-ea"/>
              </a:rPr>
              <a:t>   </a:t>
            </a:r>
            <a:endParaRPr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0967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数据分析中的陷阱</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69088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大数据分析技术</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623695"/>
            <a:ext cx="8867140" cy="1858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2015 年，托马塞蒂（Tomasetti C）和沃格斯坦（Vogelstein B）在《科学》（Science）杂志上发表了一篇题为“组织间癌症风险的差异可以通过干细胞分裂的数量来解释（Variation in cancer risk among tissues can be explained by the number of stem cell divisions）”的论文，此论文摘要如下</a:t>
            </a:r>
            <a:r>
              <a:rPr lang="zh-CN" sz="2300" dirty="0" smtClean="0">
                <a:solidFill>
                  <a:schemeClr val="tx2">
                    <a:lumMod val="75000"/>
                    <a:lumOff val="25000"/>
                  </a:schemeClr>
                </a:solidFill>
                <a:ea typeface="黑体" panose="02010609060101010101" pitchFamily="49" charset="-122"/>
                <a:cs typeface="+mn-lt"/>
                <a:sym typeface="+mn-ea"/>
              </a:rPr>
              <a:t>：</a:t>
            </a:r>
            <a:endParaRPr lang="zh-CN" sz="2300" dirty="0" smtClean="0">
              <a:solidFill>
                <a:schemeClr val="tx2">
                  <a:lumMod val="75000"/>
                  <a:lumOff val="25000"/>
                </a:schemeClr>
              </a:solidFill>
              <a:ea typeface="黑体" panose="02010609060101010101" pitchFamily="49" charset="-122"/>
              <a:cs typeface="+mn-lt"/>
              <a:sym typeface="+mn-ea"/>
            </a:endParaRPr>
          </a:p>
        </p:txBody>
      </p:sp>
      <p:pic>
        <p:nvPicPr>
          <p:cNvPr id="8" name="图片 7"/>
          <p:cNvPicPr>
            <a:picLocks noChangeAspect="1"/>
          </p:cNvPicPr>
          <p:nvPr/>
        </p:nvPicPr>
        <p:blipFill>
          <a:blip r:embed="rId4"/>
          <a:stretch>
            <a:fillRect/>
          </a:stretch>
        </p:blipFill>
        <p:spPr>
          <a:xfrm>
            <a:off x="0" y="3450590"/>
            <a:ext cx="9144000" cy="1247775"/>
          </a:xfrm>
          <a:prstGeom prst="rect">
            <a:avLst/>
          </a:prstGeom>
        </p:spPr>
      </p:pic>
      <p:pic>
        <p:nvPicPr>
          <p:cNvPr id="9" name="图片 8"/>
          <p:cNvPicPr>
            <a:picLocks noChangeAspect="1"/>
          </p:cNvPicPr>
          <p:nvPr/>
        </p:nvPicPr>
        <p:blipFill>
          <a:blip r:embed="rId5"/>
          <a:stretch>
            <a:fillRect/>
          </a:stretch>
        </p:blipFill>
        <p:spPr>
          <a:xfrm>
            <a:off x="23495" y="4758690"/>
            <a:ext cx="9096375" cy="2076450"/>
          </a:xfrm>
          <a:prstGeom prst="rect">
            <a:avLst/>
          </a:prstGeom>
        </p:spPr>
      </p:pic>
    </p:spTree>
  </p:cSld>
  <p:clrMapOvr>
    <a:masterClrMapping/>
  </p:clrMapOvr>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数据分析中的陷阱</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大数据分析技术</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767205"/>
            <a:ext cx="8867140" cy="47752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摘要中的“大多数是‘运气不好’造成的”一句成为当时各大媒体的头条新闻，引发了社会各界热议，甚至有人指出了其错误。</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人们开始认真反思数据分析中普遍存在的“套路”现象及问题。</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其中最具代表性的是，里克（Leek J T）与彭（Peng R D）在《 科学 》杂 志上发表的文章</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i="1" dirty="0" smtClean="0">
                <a:solidFill>
                  <a:schemeClr val="tx1"/>
                </a:solidFill>
                <a:ea typeface="宋体" panose="02010600030101010101" pitchFamily="2" charset="-122"/>
                <a:cs typeface="+mn-lt"/>
                <a:sym typeface="+mn-ea"/>
              </a:rPr>
              <a:t> </a:t>
            </a:r>
            <a:r>
              <a:rPr lang="en-US" sz="2200" i="1" dirty="0" smtClean="0">
                <a:solidFill>
                  <a:schemeClr val="tx1"/>
                </a:solidFill>
                <a:ea typeface="宋体" panose="02010600030101010101" pitchFamily="2" charset="-122"/>
                <a:cs typeface="+mn-lt"/>
                <a:sym typeface="+mn-ea"/>
              </a:rPr>
              <a:t>     </a:t>
            </a:r>
            <a:r>
              <a:rPr sz="2200" i="1" dirty="0" smtClean="0">
                <a:solidFill>
                  <a:schemeClr val="tx1"/>
                </a:solidFill>
                <a:ea typeface="宋体" panose="02010600030101010101" pitchFamily="2" charset="-122"/>
                <a:cs typeface="+mn-lt"/>
                <a:sym typeface="+mn-ea"/>
              </a:rPr>
              <a:t>“问题是什么：数据分析中最常见的错误（What is the question：Mistaking the type of question being considered is the most common error in data analysis）”</a:t>
            </a:r>
            <a:endParaRPr sz="2200" i="1"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a:t>
            </a:r>
            <a:r>
              <a:rPr sz="2300" dirty="0" smtClean="0">
                <a:solidFill>
                  <a:schemeClr val="tx1"/>
                </a:solidFill>
                <a:ea typeface="黑体" panose="02010609060101010101" pitchFamily="49" charset="-122"/>
                <a:cs typeface="+mn-lt"/>
                <a:sym typeface="+mn-ea"/>
              </a:rPr>
              <a:t>中明确提出“之所以出现错误的分析结果，是因为人们混淆了数据分析的类型”的观点。</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ea typeface="黑体" panose="02010609060101010101" pitchFamily="49" charset="-122"/>
                <a:cs typeface="+mn-lt"/>
                <a:sym typeface="+mn-ea"/>
              </a:rPr>
              <a:t>在他们看来，数据分析的类型主要有 6 种，如图 6-21 所示，并提出了 4 种常见的数据分析错误，如表 6-7 所示。</a:t>
            </a:r>
            <a:endParaRPr lang="en-US"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4" name="image168.png"/>
          <p:cNvPicPr>
            <a:picLocks noChangeAspect="1"/>
          </p:cNvPicPr>
          <p:nvPr/>
        </p:nvPicPr>
        <p:blipFill>
          <a:blip r:embed="rId1" cstate="print"/>
          <a:stretch>
            <a:fillRect/>
          </a:stretch>
        </p:blipFill>
        <p:spPr>
          <a:xfrm>
            <a:off x="2365375" y="1262380"/>
            <a:ext cx="6127115" cy="5371465"/>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数据分析中的陷阱</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3"/>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大数据分析技术</a:t>
            </a:r>
            <a:endParaRPr lang="en-US" altLang="zh-CN" sz="2800" dirty="0">
              <a:solidFill>
                <a:srgbClr val="FF0000"/>
              </a:solidFill>
              <a:ea typeface="宋体" panose="02010600030101010101" pitchFamily="2" charset="-122"/>
              <a:sym typeface="+mn-ea"/>
            </a:endParaRPr>
          </a:p>
        </p:txBody>
      </p:sp>
      <p:sp>
        <p:nvSpPr>
          <p:cNvPr id="8" name="TextBox 7"/>
          <p:cNvSpPr txBox="1"/>
          <p:nvPr>
            <p:custDataLst>
              <p:tags r:id="rId4"/>
            </p:custDataLst>
          </p:nvPr>
        </p:nvSpPr>
        <p:spPr>
          <a:xfrm>
            <a:off x="703580" y="3366770"/>
            <a:ext cx="1269365" cy="101473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altLang="zh-CN" sz="2000" dirty="0"/>
              <a:t>图 6-21  数据分析的类型 </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666750" y="149669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数据分析中的陷阱</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90614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大数据分析技术</a:t>
            </a:r>
            <a:endParaRPr lang="en-US" altLang="zh-CN" sz="2800" dirty="0">
              <a:solidFill>
                <a:srgbClr val="FF0000"/>
              </a:solidFill>
              <a:ea typeface="宋体" panose="02010600030101010101" pitchFamily="2" charset="-122"/>
              <a:sym typeface="+mn-ea"/>
            </a:endParaRPr>
          </a:p>
        </p:txBody>
      </p:sp>
      <p:sp>
        <p:nvSpPr>
          <p:cNvPr id="8" name="TextBox 7"/>
          <p:cNvSpPr txBox="1"/>
          <p:nvPr>
            <p:custDataLst>
              <p:tags r:id="rId3"/>
            </p:custDataLst>
          </p:nvPr>
        </p:nvSpPr>
        <p:spPr>
          <a:xfrm>
            <a:off x="2712720" y="2362200"/>
            <a:ext cx="336169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表</a:t>
            </a:r>
            <a:r>
              <a:rPr lang="en-US" altLang="zh-CN" sz="2000" dirty="0"/>
              <a:t>6-7  数据分析的常见错误 </a:t>
            </a:r>
            <a:endParaRPr lang="en-US" altLang="zh-CN" sz="2000" dirty="0"/>
          </a:p>
        </p:txBody>
      </p:sp>
      <p:graphicFrame>
        <p:nvGraphicFramePr>
          <p:cNvPr id="5" name="表格 4"/>
          <p:cNvGraphicFramePr>
            <a:graphicFrameLocks noGrp="1"/>
          </p:cNvGraphicFramePr>
          <p:nvPr>
            <p:custDataLst>
              <p:tags r:id="rId4"/>
            </p:custDataLst>
          </p:nvPr>
        </p:nvGraphicFramePr>
        <p:xfrm>
          <a:off x="279400" y="2912110"/>
          <a:ext cx="8585835" cy="2702560"/>
        </p:xfrm>
        <a:graphic>
          <a:graphicData uri="http://schemas.openxmlformats.org/drawingml/2006/table">
            <a:tbl>
              <a:tblPr firstRow="1">
                <a:effectLst/>
                <a:tableStyleId>{5940675A-B579-460E-94D1-54222C63F5DA}</a:tableStyleId>
              </a:tblPr>
              <a:tblGrid>
                <a:gridCol w="2332355"/>
                <a:gridCol w="2347595"/>
                <a:gridCol w="3905885"/>
              </a:tblGrid>
              <a:tr h="462280">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2300" b="1" dirty="0">
                          <a:solidFill>
                            <a:sysClr val="window" lastClr="FFFFFF"/>
                          </a:solidFill>
                          <a:effectLst/>
                          <a:latin typeface="Arial" panose="020B0604020202020204" pitchFamily="34" charset="0"/>
                          <a:ea typeface="宋体" panose="02010600030101010101" pitchFamily="2" charset="-122"/>
                        </a:rPr>
                        <a:t>问题类型（实际） </a:t>
                      </a:r>
                      <a:endParaRPr lang="zh-CN" altLang="en-US" sz="2300" b="1"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2300" b="1" dirty="0">
                          <a:solidFill>
                            <a:sysClr val="window" lastClr="FFFFFF"/>
                          </a:solidFill>
                          <a:effectLst/>
                          <a:latin typeface="Arial" panose="020B0604020202020204" pitchFamily="34" charset="0"/>
                          <a:ea typeface="宋体" panose="02010600030101010101" pitchFamily="2" charset="-122"/>
                        </a:rPr>
                        <a:t>问题类型（曲解） </a:t>
                      </a:r>
                      <a:endParaRPr lang="zh-CN" altLang="en-US" sz="2300" b="1"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2300" b="1" dirty="0">
                          <a:solidFill>
                            <a:sysClr val="window" lastClr="FFFFFF"/>
                          </a:solidFill>
                          <a:effectLst/>
                          <a:latin typeface="Arial" panose="020B0604020202020204" pitchFamily="34" charset="0"/>
                          <a:ea typeface="宋体" panose="02010600030101010101" pitchFamily="2" charset="-122"/>
                        </a:rPr>
                        <a:t>       曲解情况的简单描述 </a:t>
                      </a:r>
                      <a:endParaRPr lang="zh-CN" altLang="en-US" sz="2300" b="1"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r>
              <a:tr h="672465">
                <a:tc>
                  <a:txBody>
                    <a:bodyPr/>
                    <a:lstStyle/>
                    <a:p>
                      <a:pPr marL="8255" algn="ctr">
                        <a:spcBef>
                          <a:spcPts val="45"/>
                        </a:spcBef>
                        <a:spcAft>
                          <a:spcPts val="0"/>
                        </a:spcAft>
                      </a:pPr>
                      <a:r>
                        <a:rPr lang="en-US" sz="2300">
                          <a:solidFill>
                            <a:sysClr val="windowText" lastClr="000000"/>
                          </a:solidFill>
                          <a:effectLst/>
                          <a:latin typeface="Arial" panose="020B0604020202020204" pitchFamily="34" charset="0"/>
                        </a:rPr>
                        <a:t>推理分析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algn="ctr">
                        <a:spcBef>
                          <a:spcPts val="45"/>
                        </a:spcBef>
                      </a:pPr>
                      <a:r>
                        <a:rPr lang="en-US" sz="2300">
                          <a:solidFill>
                            <a:sysClr val="windowText" lastClr="000000"/>
                          </a:solidFill>
                          <a:effectLst/>
                          <a:latin typeface="Arial" panose="020B0604020202020204" pitchFamily="34" charset="0"/>
                        </a:rPr>
                        <a:t>因果分析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marL="293370">
                        <a:spcBef>
                          <a:spcPts val="45"/>
                        </a:spcBef>
                        <a:spcAft>
                          <a:spcPts val="0"/>
                        </a:spcAft>
                      </a:pPr>
                      <a:r>
                        <a:rPr lang="zh-CN" sz="2300">
                          <a:solidFill>
                            <a:sysClr val="windowText" lastClr="000000"/>
                          </a:solidFill>
                          <a:effectLst/>
                          <a:ea typeface="宋体" panose="02010600030101010101" pitchFamily="2" charset="-122"/>
                        </a:rPr>
                        <a:t>相关性并不意味着因果关系</a:t>
                      </a:r>
                      <a:endParaRPr lang="zh-CN" sz="23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457200">
                <a:tc>
                  <a:txBody>
                    <a:bodyPr/>
                    <a:lstStyle/>
                    <a:p>
                      <a:pPr marL="8255" algn="ctr">
                        <a:spcBef>
                          <a:spcPts val="45"/>
                        </a:spcBef>
                        <a:spcAft>
                          <a:spcPts val="0"/>
                        </a:spcAft>
                      </a:pPr>
                      <a:r>
                        <a:rPr lang="en-US" sz="2300">
                          <a:solidFill>
                            <a:sysClr val="windowText" lastClr="000000"/>
                          </a:solidFill>
                          <a:effectLst/>
                          <a:latin typeface="Arial" panose="020B0604020202020204" pitchFamily="34" charset="0"/>
                        </a:rPr>
                        <a:t>探索分析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algn="ctr">
                        <a:spcBef>
                          <a:spcPts val="45"/>
                        </a:spcBef>
                      </a:pPr>
                      <a:r>
                        <a:rPr lang="en-US" sz="2300">
                          <a:solidFill>
                            <a:sysClr val="windowText" lastClr="000000"/>
                          </a:solidFill>
                          <a:effectLst/>
                          <a:latin typeface="Arial" panose="020B0604020202020204" pitchFamily="34" charset="0"/>
                        </a:rPr>
                        <a:t>推理分析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marL="298450">
                        <a:spcBef>
                          <a:spcPts val="45"/>
                        </a:spcBef>
                        <a:spcAft>
                          <a:spcPts val="0"/>
                        </a:spcAft>
                      </a:pPr>
                      <a:r>
                        <a:rPr lang="en-US" sz="2300" spc="-5" dirty="0" err="1">
                          <a:solidFill>
                            <a:sysClr val="windowText" lastClr="000000"/>
                          </a:solidFill>
                          <a:effectLst/>
                          <a:latin typeface="Arial" panose="020B0604020202020204" pitchFamily="34" charset="0"/>
                        </a:rPr>
                        <a:t>数据疏浚（Data</a:t>
                      </a:r>
                      <a:r>
                        <a:rPr lang="en-US" sz="2300" spc="-55" dirty="0">
                          <a:solidFill>
                            <a:sysClr val="windowText" lastClr="000000"/>
                          </a:solidFill>
                          <a:effectLst/>
                          <a:latin typeface="Arial" panose="020B0604020202020204" pitchFamily="34" charset="0"/>
                        </a:rPr>
                        <a:t> </a:t>
                      </a:r>
                      <a:r>
                        <a:rPr lang="en-US" sz="2300" spc="-5" dirty="0">
                          <a:solidFill>
                            <a:sysClr val="windowText" lastClr="000000"/>
                          </a:solidFill>
                          <a:effectLst/>
                          <a:latin typeface="Arial" panose="020B0604020202020204" pitchFamily="34" charset="0"/>
                        </a:rPr>
                        <a:t>Dredging）</a:t>
                      </a:r>
                      <a:endParaRPr lang="en-US" sz="23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431800">
                <a:tc>
                  <a:txBody>
                    <a:bodyPr/>
                    <a:lstStyle/>
                    <a:p>
                      <a:pPr marL="8255" algn="ctr">
                        <a:spcBef>
                          <a:spcPts val="45"/>
                        </a:spcBef>
                        <a:spcAft>
                          <a:spcPts val="0"/>
                        </a:spcAft>
                      </a:pPr>
                      <a:r>
                        <a:rPr lang="en-US" sz="2300">
                          <a:solidFill>
                            <a:sysClr val="windowText" lastClr="000000"/>
                          </a:solidFill>
                          <a:effectLst/>
                          <a:latin typeface="Arial" panose="020B0604020202020204" pitchFamily="34" charset="0"/>
                        </a:rPr>
                        <a:t>探索分析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algn="ctr">
                        <a:spcBef>
                          <a:spcPts val="45"/>
                        </a:spcBef>
                      </a:pPr>
                      <a:r>
                        <a:rPr lang="en-US" sz="2300">
                          <a:solidFill>
                            <a:sysClr val="windowText" lastClr="000000"/>
                          </a:solidFill>
                          <a:effectLst/>
                          <a:latin typeface="Arial" panose="020B0604020202020204" pitchFamily="34" charset="0"/>
                        </a:rPr>
                        <a:t>预测分析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marL="1270" algn="ctr">
                        <a:spcBef>
                          <a:spcPts val="45"/>
                        </a:spcBef>
                        <a:spcAft>
                          <a:spcPts val="0"/>
                        </a:spcAft>
                      </a:pPr>
                      <a:r>
                        <a:rPr lang="en-US" sz="2300">
                          <a:solidFill>
                            <a:sysClr val="windowText" lastClr="000000"/>
                          </a:solidFill>
                          <a:effectLst/>
                          <a:latin typeface="Arial" panose="020B0604020202020204" pitchFamily="34" charset="0"/>
                        </a:rPr>
                        <a:t>过拟合</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678815">
                <a:tc>
                  <a:txBody>
                    <a:bodyPr/>
                    <a:lstStyle/>
                    <a:p>
                      <a:pPr marL="8255" algn="ctr">
                        <a:spcBef>
                          <a:spcPts val="45"/>
                        </a:spcBef>
                        <a:spcAft>
                          <a:spcPts val="0"/>
                        </a:spcAft>
                      </a:pPr>
                      <a:r>
                        <a:rPr lang="en-US" sz="2300">
                          <a:solidFill>
                            <a:sysClr val="windowText" lastClr="000000"/>
                          </a:solidFill>
                          <a:effectLst/>
                          <a:latin typeface="Arial" panose="020B0604020202020204" pitchFamily="34" charset="0"/>
                        </a:rPr>
                        <a:t>描述分析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algn="ctr">
                        <a:spcBef>
                          <a:spcPts val="45"/>
                        </a:spcBef>
                      </a:pPr>
                      <a:r>
                        <a:rPr lang="en-US" sz="2300">
                          <a:solidFill>
                            <a:sysClr val="windowText" lastClr="000000"/>
                          </a:solidFill>
                          <a:effectLst/>
                          <a:latin typeface="Arial" panose="020B0604020202020204" pitchFamily="34" charset="0"/>
                        </a:rPr>
                        <a:t>推理分析</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lstStyle/>
                    <a:p>
                      <a:pPr marL="635" algn="ctr">
                        <a:spcBef>
                          <a:spcPts val="45"/>
                        </a:spcBef>
                        <a:spcAft>
                          <a:spcPts val="0"/>
                        </a:spcAft>
                      </a:pPr>
                      <a:r>
                        <a:rPr lang="en-US" sz="2300" dirty="0">
                          <a:solidFill>
                            <a:sysClr val="windowText" lastClr="000000"/>
                          </a:solidFill>
                          <a:effectLst/>
                          <a:latin typeface="Arial" panose="020B0604020202020204" pitchFamily="34" charset="0"/>
                        </a:rPr>
                        <a:t>1 </a:t>
                      </a:r>
                      <a:r>
                        <a:rPr lang="en-US" sz="2300" dirty="0" err="1">
                          <a:solidFill>
                            <a:sysClr val="windowText" lastClr="000000"/>
                          </a:solidFill>
                          <a:effectLst/>
                          <a:latin typeface="Arial" panose="020B0604020202020204" pitchFamily="34" charset="0"/>
                        </a:rPr>
                        <a:t>为</a:t>
                      </a:r>
                      <a:r>
                        <a:rPr lang="en-US" sz="2300" spc="-225" dirty="0">
                          <a:solidFill>
                            <a:sysClr val="windowText" lastClr="000000"/>
                          </a:solidFill>
                          <a:effectLst/>
                          <a:latin typeface="Arial" panose="020B0604020202020204" pitchFamily="34" charset="0"/>
                        </a:rPr>
                        <a:t> </a:t>
                      </a:r>
                      <a:r>
                        <a:rPr lang="en-US" sz="2300" dirty="0">
                          <a:solidFill>
                            <a:sysClr val="windowText" lastClr="000000"/>
                          </a:solidFill>
                          <a:effectLst/>
                          <a:latin typeface="Arial" panose="020B0604020202020204" pitchFamily="34" charset="0"/>
                        </a:rPr>
                        <a:t>n </a:t>
                      </a:r>
                      <a:r>
                        <a:rPr lang="en-US" sz="2300" dirty="0" err="1">
                          <a:solidFill>
                            <a:sysClr val="windowText" lastClr="000000"/>
                          </a:solidFill>
                          <a:effectLst/>
                          <a:latin typeface="Arial" panose="020B0604020202020204" pitchFamily="34" charset="0"/>
                        </a:rPr>
                        <a:t>分析</a:t>
                      </a:r>
                      <a:endParaRPr lang="en-US" sz="23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Tree>
  </p:cSld>
  <p:clrMapOvr>
    <a:masterClrMapping/>
  </p:clrMapOvr>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4" name="Rectangle 3"/>
          <p:cNvSpPr>
            <a:spLocks noGrp="1" noRot="1"/>
          </p:cNvSpPr>
          <p:nvPr>
            <p:custDataLst>
              <p:tags r:id="rId1"/>
            </p:custDataLst>
          </p:nvPr>
        </p:nvSpPr>
        <p:spPr>
          <a:xfrm>
            <a:off x="495300" y="762635"/>
            <a:ext cx="7272655"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Python 编程实践</a:t>
            </a:r>
            <a:r>
              <a:rPr lang="zh-CN" altLang="en-US" sz="2800" dirty="0">
                <a:solidFill>
                  <a:srgbClr val="FF0000"/>
                </a:solidFill>
                <a:ea typeface="宋体" panose="02010600030101010101" pitchFamily="2" charset="-122"/>
                <a:sym typeface="+mn-ea"/>
              </a:rPr>
              <a:t>（略，课后阅读）</a:t>
            </a:r>
            <a:endParaRPr lang="zh-CN" altLang="en-US" sz="2800" dirty="0">
              <a:solidFill>
                <a:srgbClr val="FF0000"/>
              </a:solidFill>
              <a:ea typeface="宋体" panose="02010600030101010101" pitchFamily="2" charset="-122"/>
              <a:sym typeface="+mn-ea"/>
            </a:endParaRPr>
          </a:p>
        </p:txBody>
      </p:sp>
      <p:sp>
        <p:nvSpPr>
          <p:cNvPr id="8" name="矩形 7"/>
          <p:cNvSpPr/>
          <p:nvPr/>
        </p:nvSpPr>
        <p:spPr>
          <a:xfrm>
            <a:off x="94615" y="1285875"/>
            <a:ext cx="8951595" cy="5309235"/>
          </a:xfrm>
          <a:prstGeom prst="rect">
            <a:avLst/>
          </a:prstGeom>
        </p:spPr>
        <p:txBody>
          <a:bodyPr wrap="square">
            <a:noAutofit/>
          </a:bodyPr>
          <a:p>
            <a:pPr algn="just">
              <a:spcBef>
                <a:spcPts val="600"/>
              </a:spcBef>
            </a:pP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r>
              <a:rPr lang="zh-CN" altLang="en-US"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分析对象</a:t>
            </a: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endPar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txt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文件</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文件名为“</a:t>
            </a:r>
            <a:r>
              <a:rPr lang="en-US" altLang="zh-CN" sz="2200" dirty="0" err="1">
                <a:solidFill>
                  <a:schemeClr val="tx1"/>
                </a:solidFill>
                <a:latin typeface="Calibri" panose="020F0502020204030204" pitchFamily="34" charset="0"/>
                <a:ea typeface="宋体" panose="02010600030101010101" pitchFamily="2" charset="-122"/>
                <a:cs typeface="Times New Roman" panose="02020603050405020304" pitchFamily="18" charset="0"/>
              </a:rPr>
              <a:t>Pearson.txt</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，该数据源自卡尔</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皮尔森（</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Karl  Pearson</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）的著名实验，主要记录的是父亲和儿子的身高。该数据集在 </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1078</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个样本数据的基础上， 增加了随机噪声。可以从</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Kaggle</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官网下载或在本书配套资源中找到数据文件 “</a:t>
            </a:r>
            <a:r>
              <a:rPr lang="en-US" altLang="zh-CN" sz="2200" dirty="0" err="1">
                <a:solidFill>
                  <a:schemeClr val="tx1"/>
                </a:solidFill>
                <a:latin typeface="Calibri" panose="020F0502020204030204" pitchFamily="34" charset="0"/>
                <a:ea typeface="宋体" panose="02010600030101010101" pitchFamily="2" charset="-122"/>
                <a:cs typeface="Times New Roman" panose="02020603050405020304" pitchFamily="18" charset="0"/>
              </a:rPr>
              <a:t>Pearson.txt</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endPar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r>
              <a:rPr lang="zh-CN" altLang="en-US"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分析目的与任务</a:t>
            </a: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endPar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理解 </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Spark + MongoDB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在数据科学中的应用</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进行大数据分析。</a:t>
            </a:r>
            <a:endPar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首先，创建 </a:t>
            </a:r>
            <a:r>
              <a:rPr lang="en-US" altLang="zh-CN" sz="2200" dirty="0" err="1">
                <a:solidFill>
                  <a:schemeClr val="tx1"/>
                </a:solidFill>
                <a:latin typeface="Calibri" panose="020F0502020204030204" pitchFamily="34" charset="0"/>
                <a:ea typeface="宋体" panose="02010600030101010101" pitchFamily="2" charset="-122"/>
                <a:cs typeface="Times New Roman" panose="02020603050405020304" pitchFamily="18" charset="0"/>
              </a:rPr>
              <a:t>SparkSession</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，并连接至 </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Spark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服务器和 </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MongoDB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服务器；其次，通过查看模式信息、描述性统计信息和进行数据可视化来理解数据；接着，处理离群点，并将父亲的身高作为自变量，取他的成年儿子的身高作为因变量进行简单线性回归最后；最后，评价拟合出来的模型，利用模型进行预测</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a:t>
            </a:r>
            <a:endPar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r>
              <a:rPr lang="zh-CN" altLang="en-US"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分析方法及工具</a:t>
            </a:r>
            <a:r>
              <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a:t>
            </a:r>
            <a:endParaRPr lang="en-US" altLang="zh-CN" sz="2400" b="1" dirty="0">
              <a:solidFill>
                <a:srgbClr val="C00000"/>
              </a:solidFill>
              <a:latin typeface="Calibri" panose="020F0502020204030204" pitchFamily="34" charset="0"/>
              <a:ea typeface="宋体" panose="02010600030101010101" pitchFamily="2" charset="-122"/>
              <a:cs typeface="Times New Roman" panose="02020603050405020304" pitchFamily="18" charset="0"/>
            </a:endParaRPr>
          </a:p>
          <a:p>
            <a:pPr algn="just">
              <a:spcBef>
                <a:spcPts val="600"/>
              </a:spcBef>
            </a:pP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Python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及 </a:t>
            </a:r>
            <a:r>
              <a:rPr lang="en-US" altLang="zh-CN"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Spark + MongoDB </a:t>
            </a:r>
            <a:r>
              <a:rPr lang="zh-CN" altLang="en-US" sz="2200" dirty="0">
                <a:solidFill>
                  <a:schemeClr val="tx1"/>
                </a:solidFill>
                <a:latin typeface="Calibri" panose="020F0502020204030204" pitchFamily="34" charset="0"/>
                <a:ea typeface="宋体" panose="02010600030101010101" pitchFamily="2" charset="-122"/>
                <a:cs typeface="Times New Roman" panose="02020603050405020304" pitchFamily="18" charset="0"/>
              </a:rPr>
              <a:t>大数据分析框架。</a:t>
            </a:r>
            <a:endParaRPr lang="zh-CN" altLang="en-US" sz="2200" dirty="0"/>
          </a:p>
        </p:txBody>
      </p:sp>
    </p:spTree>
  </p:cSld>
  <p:clrMapOvr>
    <a:masterClrMapping/>
  </p:clrMapOvr>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8923020" cy="13798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本章主要讲解了大数据计算、大数据管理和大数据分析 3 种大数据技术及 Python编程实践。</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本章知识的继续学习需要注意以下 4 个问题</a:t>
            </a:r>
            <a:r>
              <a:rPr lang="zh-CN" altLang="en-US" dirty="0" smtClean="0">
                <a:solidFill>
                  <a:schemeClr val="tx2">
                    <a:lumMod val="75000"/>
                    <a:lumOff val="25000"/>
                  </a:schemeClr>
                </a:solidFill>
                <a:ea typeface="黑体" panose="02010609060101010101" pitchFamily="49" charset="-122"/>
                <a:cs typeface="+mn-lt"/>
                <a:sym typeface="+mn-ea"/>
              </a:rPr>
              <a:t>：</a:t>
            </a:r>
            <a:endParaRPr lang="zh-CN" altLang="en-US"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2771775"/>
            <a:ext cx="8867140" cy="20542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1．大数据技术的可扩展性</a:t>
            </a:r>
            <a:r>
              <a:rPr sz="2300" dirty="0" smtClean="0">
                <a:solidFill>
                  <a:schemeClr val="tx2">
                    <a:lumMod val="75000"/>
                    <a:lumOff val="25000"/>
                  </a:schemeClr>
                </a:solidFill>
                <a:ea typeface="黑体" panose="02010609060101010101" pitchFamily="49" charset="-122"/>
                <a:cs typeface="+mn-lt"/>
                <a:sym typeface="+mn-ea"/>
              </a:rPr>
              <a:t>；</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2．大数据的实时处理；</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3．大数据技术的多样性；</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2">
                    <a:lumMod val="75000"/>
                    <a:lumOff val="25000"/>
                  </a:schemeClr>
                </a:solidFill>
                <a:ea typeface="黑体" panose="02010609060101010101" pitchFamily="49" charset="-122"/>
                <a:cs typeface="+mn-lt"/>
                <a:sym typeface="+mn-ea"/>
              </a:rPr>
              <a:t> </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 4．统一分析。</a:t>
            </a:r>
            <a:endParaRPr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lang="en-US" altLang="zh-CN" sz="2300" dirty="0" smtClean="0">
                <a:solidFill>
                  <a:schemeClr val="tx2">
                    <a:lumMod val="75000"/>
                    <a:lumOff val="25000"/>
                  </a:schemeClr>
                </a:solidFill>
                <a:ea typeface="黑体" panose="02010609060101010101" pitchFamily="49" charset="-122"/>
                <a:cs typeface="+mn-lt"/>
                <a:sym typeface="+mn-ea"/>
              </a:rPr>
              <a:t>1. </a:t>
            </a:r>
            <a:r>
              <a:rPr sz="2300" dirty="0" smtClean="0">
                <a:solidFill>
                  <a:schemeClr val="tx2">
                    <a:lumMod val="75000"/>
                    <a:lumOff val="25000"/>
                  </a:schemeClr>
                </a:solidFill>
                <a:ea typeface="黑体" panose="02010609060101010101" pitchFamily="49" charset="-122"/>
                <a:cs typeface="+mn-lt"/>
                <a:sym typeface="+mn-ea"/>
              </a:rPr>
              <a:t>大数据技术的可扩展性</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910715"/>
            <a:ext cx="8867140" cy="37503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可扩展性（Scalability）是大数据技术的本质特征。</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可扩展性指通过向系统添加资源来处理越来越多工作的系统属性。</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大数据的量大、增长速度快等特征要求其存储、计算、管理和分析技术具有可扩展性，进而满足不断变化的大数据处理需求。</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大数据技术的扩展方法有两种，横向扩展（Scaling out）和纵向扩展（Scaling up），分别代表的是加大规模和提高性能。</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虽然二者均可以实现大数据技术的扩展目的，但考虑到纵向扩展的成本通常远远超过横向扩展，所以在大数据技术中普遍采用的是横向扩展技术，而不是纵向扩展技术，如图 6-22 所示。</a:t>
            </a:r>
            <a:endParaRPr sz="22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lang="en-US" altLang="zh-CN" sz="2300" dirty="0" smtClean="0">
                <a:solidFill>
                  <a:schemeClr val="tx2">
                    <a:lumMod val="75000"/>
                    <a:lumOff val="25000"/>
                  </a:schemeClr>
                </a:solidFill>
                <a:ea typeface="黑体" panose="02010609060101010101" pitchFamily="49" charset="-122"/>
                <a:cs typeface="+mn-lt"/>
                <a:sym typeface="+mn-ea"/>
              </a:rPr>
              <a:t>1. </a:t>
            </a:r>
            <a:r>
              <a:rPr sz="2300" dirty="0" smtClean="0">
                <a:solidFill>
                  <a:schemeClr val="tx2">
                    <a:lumMod val="75000"/>
                    <a:lumOff val="25000"/>
                  </a:schemeClr>
                </a:solidFill>
                <a:ea typeface="黑体" panose="02010609060101010101" pitchFamily="49" charset="-122"/>
                <a:cs typeface="+mn-lt"/>
                <a:sym typeface="+mn-ea"/>
              </a:rPr>
              <a:t>大数据技术的可扩展性</a:t>
            </a:r>
            <a:r>
              <a:rPr lang="zh-CN" sz="2300" dirty="0" smtClean="0">
                <a:solidFill>
                  <a:schemeClr val="tx2">
                    <a:lumMod val="75000"/>
                    <a:lumOff val="25000"/>
                  </a:schemeClr>
                </a:solidFill>
                <a:ea typeface="黑体" panose="02010609060101010101" pitchFamily="49" charset="-122"/>
                <a:cs typeface="+mn-lt"/>
                <a:sym typeface="+mn-ea"/>
              </a:rPr>
              <a:t>（续）</a:t>
            </a:r>
            <a:endParaRPr lang="zh-CN"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pic>
        <p:nvPicPr>
          <p:cNvPr id="3" name="图片 2"/>
          <p:cNvPicPr>
            <a:picLocks noChangeAspect="1"/>
          </p:cNvPicPr>
          <p:nvPr/>
        </p:nvPicPr>
        <p:blipFill>
          <a:blip r:embed="rId3"/>
          <a:stretch>
            <a:fillRect/>
          </a:stretch>
        </p:blipFill>
        <p:spPr>
          <a:xfrm>
            <a:off x="318770" y="2111375"/>
            <a:ext cx="3899535" cy="3245485"/>
          </a:xfrm>
          <a:prstGeom prst="rect">
            <a:avLst/>
          </a:prstGeom>
        </p:spPr>
      </p:pic>
      <p:pic>
        <p:nvPicPr>
          <p:cNvPr id="6" name="图片 5"/>
          <p:cNvPicPr>
            <a:picLocks noChangeAspect="1"/>
          </p:cNvPicPr>
          <p:nvPr/>
        </p:nvPicPr>
        <p:blipFill>
          <a:blip r:embed="rId4"/>
          <a:stretch>
            <a:fillRect/>
          </a:stretch>
        </p:blipFill>
        <p:spPr>
          <a:xfrm>
            <a:off x="4440555" y="2073275"/>
            <a:ext cx="4592955" cy="3211195"/>
          </a:xfrm>
          <a:prstGeom prst="rect">
            <a:avLst/>
          </a:prstGeom>
        </p:spPr>
      </p:pic>
      <p:sp>
        <p:nvSpPr>
          <p:cNvPr id="8" name="TextBox 7"/>
          <p:cNvSpPr txBox="1"/>
          <p:nvPr>
            <p:custDataLst>
              <p:tags r:id="rId5"/>
            </p:custDataLst>
          </p:nvPr>
        </p:nvSpPr>
        <p:spPr>
          <a:xfrm>
            <a:off x="2425700" y="5734685"/>
            <a:ext cx="4337685"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sz="2000" dirty="0"/>
              <a:t>图 6-22  横向扩展与纵向扩展的区别</a:t>
            </a:r>
            <a:endParaRPr sz="2000" dirty="0"/>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95655"/>
            <a:ext cx="8828405" cy="53581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1. </a:t>
            </a:r>
            <a:r>
              <a:rPr dirty="0" smtClean="0">
                <a:solidFill>
                  <a:srgbClr val="134AD5"/>
                </a:solidFill>
                <a:ea typeface="黑体" panose="02010609060101010101" pitchFamily="49" charset="-122"/>
                <a:cs typeface="+mn-lt"/>
                <a:sym typeface="+mn-ea"/>
              </a:rPr>
              <a:t>Hadoop MapReduce</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a:t>
            </a:r>
            <a:r>
              <a:rPr lang="zh-CN" altLang="en-US" sz="2300" b="1" dirty="0" smtClean="0">
                <a:solidFill>
                  <a:schemeClr val="tx2">
                    <a:lumMod val="75000"/>
                    <a:lumOff val="25000"/>
                  </a:schemeClr>
                </a:solidFill>
                <a:ea typeface="黑体" panose="02010609060101010101" pitchFamily="49" charset="-122"/>
                <a:cs typeface="+mn-lt"/>
                <a:sym typeface="+mn-ea"/>
              </a:rPr>
              <a:t>Hadoop MapReduce 是 </a:t>
            </a:r>
            <a:r>
              <a:rPr lang="zh-CN" altLang="en-US" sz="2300" b="1" u="sng" dirty="0" smtClean="0">
                <a:solidFill>
                  <a:schemeClr val="tx2">
                    <a:lumMod val="75000"/>
                    <a:lumOff val="25000"/>
                  </a:schemeClr>
                </a:solidFill>
                <a:ea typeface="黑体" panose="02010609060101010101" pitchFamily="49" charset="-122"/>
                <a:cs typeface="+mn-lt"/>
                <a:sym typeface="+mn-ea"/>
              </a:rPr>
              <a:t>Google MapReduce 的开源实现</a:t>
            </a:r>
            <a:r>
              <a:rPr lang="zh-CN" altLang="en-US" sz="2300" b="1" dirty="0" smtClean="0">
                <a:solidFill>
                  <a:schemeClr val="tx2">
                    <a:lumMod val="75000"/>
                    <a:lumOff val="25000"/>
                  </a:schemeClr>
                </a:solidFill>
                <a:ea typeface="黑体" panose="02010609060101010101" pitchFamily="49" charset="-122"/>
                <a:cs typeface="+mn-lt"/>
                <a:sym typeface="+mn-ea"/>
              </a:rPr>
              <a:t>。</a:t>
            </a:r>
            <a:endParaRPr lang="zh-CN" altLang="en-US"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1" dirty="0" smtClean="0">
                <a:solidFill>
                  <a:schemeClr val="tx2">
                    <a:lumMod val="75000"/>
                    <a:lumOff val="25000"/>
                  </a:schemeClr>
                </a:solidFill>
                <a:ea typeface="黑体" panose="02010609060101010101" pitchFamily="49" charset="-122"/>
                <a:cs typeface="+mn-lt"/>
                <a:sym typeface="+mn-ea"/>
              </a:rPr>
              <a:t> </a:t>
            </a:r>
            <a:r>
              <a:rPr lang="en-US" altLang="zh-CN" sz="2300" b="1" dirty="0" smtClean="0">
                <a:solidFill>
                  <a:schemeClr val="tx2">
                    <a:lumMod val="75000"/>
                    <a:lumOff val="25000"/>
                  </a:schemeClr>
                </a:solidFill>
                <a:ea typeface="黑体" panose="02010609060101010101" pitchFamily="49" charset="-122"/>
                <a:cs typeface="+mn-lt"/>
                <a:sym typeface="+mn-ea"/>
              </a:rPr>
              <a:t>   * </a:t>
            </a:r>
            <a:r>
              <a:rPr lang="zh-CN" altLang="en-US" sz="2300" b="1" dirty="0" smtClean="0">
                <a:solidFill>
                  <a:schemeClr val="tx2">
                    <a:lumMod val="75000"/>
                    <a:lumOff val="25000"/>
                  </a:schemeClr>
                </a:solidFill>
                <a:ea typeface="黑体" panose="02010609060101010101" pitchFamily="49" charset="-122"/>
                <a:cs typeface="+mn-lt"/>
                <a:sym typeface="+mn-ea"/>
              </a:rPr>
              <a:t>Google MapReduce 计算框架源自一种分布式计算模型，</a:t>
            </a:r>
            <a:endParaRPr lang="zh-CN" altLang="en-US"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其输入和输出值均为&lt;key, value&gt;型，即“键-值对”；</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计算过程分为两个阶段—Map 阶段和 Reduce 阶段，并分别以两个函数 map()和 reduce()进行抽象；</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MapReduce 程序员需要通过自定义 map()和 reduce()函数表达此计算过程。</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1" dirty="0" smtClean="0">
                <a:solidFill>
                  <a:schemeClr val="tx2">
                    <a:lumMod val="75000"/>
                    <a:lumOff val="25000"/>
                  </a:schemeClr>
                </a:solidFill>
                <a:ea typeface="黑体" panose="02010609060101010101" pitchFamily="49" charset="-122"/>
                <a:cs typeface="+mn-lt"/>
                <a:sym typeface="+mn-ea"/>
              </a:rPr>
              <a:t> </a:t>
            </a:r>
            <a:r>
              <a:rPr lang="en-US" altLang="zh-CN" sz="2300" b="1" dirty="0" smtClean="0">
                <a:solidFill>
                  <a:schemeClr val="tx2">
                    <a:lumMod val="75000"/>
                    <a:lumOff val="25000"/>
                  </a:schemeClr>
                </a:solidFill>
                <a:ea typeface="黑体" panose="02010609060101010101" pitchFamily="49" charset="-122"/>
                <a:cs typeface="+mn-lt"/>
                <a:sym typeface="+mn-ea"/>
              </a:rPr>
              <a:t>   * </a:t>
            </a:r>
            <a:r>
              <a:rPr lang="zh-CN" altLang="en-US" sz="2300" b="1" dirty="0" smtClean="0">
                <a:solidFill>
                  <a:schemeClr val="tx2">
                    <a:lumMod val="75000"/>
                    <a:lumOff val="25000"/>
                  </a:schemeClr>
                </a:solidFill>
                <a:ea typeface="黑体" panose="02010609060101010101" pitchFamily="49" charset="-122"/>
                <a:cs typeface="+mn-lt"/>
                <a:sym typeface="+mn-ea"/>
              </a:rPr>
              <a:t>从 Hadoop 的开源实现角度看，Hadoop MapReduce 1.0 计算框架主要由 3 部分组成：（</a:t>
            </a:r>
            <a:r>
              <a:rPr lang="en-US" altLang="zh-CN" sz="2300" b="1" dirty="0" smtClean="0">
                <a:solidFill>
                  <a:schemeClr val="tx2">
                    <a:lumMod val="75000"/>
                    <a:lumOff val="25000"/>
                  </a:schemeClr>
                </a:solidFill>
                <a:ea typeface="黑体" panose="02010609060101010101" pitchFamily="49" charset="-122"/>
                <a:cs typeface="+mn-lt"/>
                <a:sym typeface="+mn-ea"/>
              </a:rPr>
              <a:t>1</a:t>
            </a:r>
            <a:r>
              <a:rPr lang="zh-CN" altLang="en-US" sz="2300" b="1" dirty="0" smtClean="0">
                <a:solidFill>
                  <a:schemeClr val="tx2">
                    <a:lumMod val="75000"/>
                    <a:lumOff val="25000"/>
                  </a:schemeClr>
                </a:solidFill>
                <a:ea typeface="黑体" panose="02010609060101010101" pitchFamily="49" charset="-122"/>
                <a:cs typeface="+mn-lt"/>
                <a:sym typeface="+mn-ea"/>
              </a:rPr>
              <a:t>）编程模型、（</a:t>
            </a:r>
            <a:r>
              <a:rPr lang="en-US" altLang="zh-CN" sz="2300" b="1" dirty="0" smtClean="0">
                <a:solidFill>
                  <a:schemeClr val="tx2">
                    <a:lumMod val="75000"/>
                    <a:lumOff val="25000"/>
                  </a:schemeClr>
                </a:solidFill>
                <a:ea typeface="黑体" panose="02010609060101010101" pitchFamily="49" charset="-122"/>
                <a:cs typeface="+mn-lt"/>
                <a:sym typeface="+mn-ea"/>
              </a:rPr>
              <a:t>2</a:t>
            </a:r>
            <a:r>
              <a:rPr lang="zh-CN" altLang="en-US" sz="2300" b="1" dirty="0" smtClean="0">
                <a:solidFill>
                  <a:schemeClr val="tx2">
                    <a:lumMod val="75000"/>
                    <a:lumOff val="25000"/>
                  </a:schemeClr>
                </a:solidFill>
                <a:ea typeface="黑体" panose="02010609060101010101" pitchFamily="49" charset="-122"/>
                <a:cs typeface="+mn-lt"/>
                <a:sym typeface="+mn-ea"/>
              </a:rPr>
              <a:t>）数据处理引擎，以及（</a:t>
            </a:r>
            <a:r>
              <a:rPr lang="en-US" altLang="zh-CN" sz="2300" b="1" dirty="0" smtClean="0">
                <a:solidFill>
                  <a:schemeClr val="tx2">
                    <a:lumMod val="75000"/>
                    <a:lumOff val="25000"/>
                  </a:schemeClr>
                </a:solidFill>
                <a:ea typeface="黑体" panose="02010609060101010101" pitchFamily="49" charset="-122"/>
                <a:cs typeface="+mn-lt"/>
                <a:sym typeface="+mn-ea"/>
              </a:rPr>
              <a:t>3</a:t>
            </a:r>
            <a:r>
              <a:rPr lang="zh-CN" altLang="en-US" sz="2300" b="1" dirty="0" smtClean="0">
                <a:solidFill>
                  <a:schemeClr val="tx2">
                    <a:lumMod val="75000"/>
                    <a:lumOff val="25000"/>
                  </a:schemeClr>
                </a:solidFill>
                <a:ea typeface="黑体" panose="02010609060101010101" pitchFamily="49" charset="-122"/>
                <a:cs typeface="+mn-lt"/>
                <a:sym typeface="+mn-ea"/>
              </a:rPr>
              <a:t>）运行时环境。</a:t>
            </a:r>
            <a:endParaRPr lang="zh-CN" altLang="en-US" sz="2300" b="1"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09675"/>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2</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大数据的实时处理</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27710"/>
            <a:ext cx="5242560" cy="461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695450"/>
            <a:ext cx="8867140" cy="24682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实时处理（Real-time Processing）是大数据技术的一个重要发展趋势。</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实时处理是相对于批处理（Batch Processing）的一种提法（见表 6-8），是指在很短时间内（或接近实时）进行处理的技术。</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通常采用内存计算和流处理（Streaming Processing）的方法实现大数据的实时处理。</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因此，在本章的继续学习中应该重视流处理技术，如 Spark Streaming、Apache Flink、IBM Streams 和 Azure Stream Analytics 等。</a:t>
            </a:r>
            <a:endParaRPr sz="2000" dirty="0" smtClean="0">
              <a:solidFill>
                <a:schemeClr val="tx1"/>
              </a:solidFill>
              <a:ea typeface="黑体" panose="02010609060101010101" pitchFamily="49" charset="-122"/>
              <a:cs typeface="+mn-lt"/>
              <a:sym typeface="+mn-ea"/>
            </a:endParaRPr>
          </a:p>
        </p:txBody>
      </p:sp>
      <p:graphicFrame>
        <p:nvGraphicFramePr>
          <p:cNvPr id="3" name="表格 2"/>
          <p:cNvGraphicFramePr>
            <a:graphicFrameLocks noGrp="1"/>
          </p:cNvGraphicFramePr>
          <p:nvPr>
            <p:custDataLst>
              <p:tags r:id="rId4"/>
            </p:custDataLst>
          </p:nvPr>
        </p:nvGraphicFramePr>
        <p:xfrm>
          <a:off x="215265" y="4269740"/>
          <a:ext cx="8583930" cy="2208530"/>
        </p:xfrm>
        <a:graphic>
          <a:graphicData uri="http://schemas.openxmlformats.org/drawingml/2006/table">
            <a:tbl>
              <a:tblPr firstRow="1">
                <a:effectLst/>
                <a:tableStyleId>{5940675A-B579-460E-94D1-54222C63F5DA}</a:tableStyleId>
              </a:tblPr>
              <a:tblGrid>
                <a:gridCol w="1313815"/>
                <a:gridCol w="3468370"/>
                <a:gridCol w="3801745"/>
              </a:tblGrid>
              <a:tr h="304800">
                <a:tc>
                  <a:txBody>
                    <a:bodyPr/>
                    <a:p>
                      <a:r>
                        <a:rPr lang="en-US" sz="2000" b="1" dirty="0">
                          <a:solidFill>
                            <a:sysClr val="window" lastClr="FFFFFF"/>
                          </a:solidFill>
                          <a:effectLst/>
                          <a:latin typeface="Arial" panose="020B0604020202020204" pitchFamily="34" charset="0"/>
                        </a:rPr>
                        <a:t> </a:t>
                      </a:r>
                      <a:endParaRPr lang="zh-CN" sz="20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R="635" algn="ctr">
                        <a:lnSpc>
                          <a:spcPts val="1160"/>
                        </a:lnSpc>
                      </a:pPr>
                      <a:endParaRPr lang="en-US" sz="2000" dirty="0">
                        <a:effectLst/>
                      </a:endParaRPr>
                    </a:p>
                    <a:p>
                      <a:pPr marR="635" algn="ctr">
                        <a:lnSpc>
                          <a:spcPts val="1160"/>
                        </a:lnSpc>
                      </a:pPr>
                      <a:r>
                        <a:rPr lang="en-US" sz="2000" b="1" dirty="0" err="1">
                          <a:solidFill>
                            <a:sysClr val="window" lastClr="FFFFFF"/>
                          </a:solidFill>
                          <a:effectLst/>
                          <a:latin typeface="Arial" panose="020B0604020202020204" pitchFamily="34" charset="0"/>
                        </a:rPr>
                        <a:t>批处理</a:t>
                      </a:r>
                      <a:endParaRPr lang="zh-CN" sz="20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1270" algn="ctr">
                        <a:lnSpc>
                          <a:spcPts val="1160"/>
                        </a:lnSpc>
                      </a:pPr>
                      <a:endParaRPr lang="en-US" sz="2000" dirty="0">
                        <a:effectLst/>
                      </a:endParaRPr>
                    </a:p>
                    <a:p>
                      <a:pPr marL="1270" algn="ctr">
                        <a:lnSpc>
                          <a:spcPts val="1160"/>
                        </a:lnSpc>
                      </a:pPr>
                      <a:r>
                        <a:rPr lang="en-US" sz="2000" b="1" dirty="0" err="1">
                          <a:solidFill>
                            <a:sysClr val="window" lastClr="FFFFFF"/>
                          </a:solidFill>
                          <a:effectLst/>
                          <a:latin typeface="Arial" panose="020B0604020202020204" pitchFamily="34" charset="0"/>
                        </a:rPr>
                        <a:t>流处理</a:t>
                      </a:r>
                      <a:endParaRPr lang="zh-CN" sz="20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r>
              <a:tr h="618490">
                <a:tc>
                  <a:txBody>
                    <a:bodyPr/>
                    <a:p>
                      <a:pPr marL="153670">
                        <a:spcBef>
                          <a:spcPts val="630"/>
                        </a:spcBef>
                        <a:spcAft>
                          <a:spcPts val="0"/>
                        </a:spcAft>
                      </a:pPr>
                      <a:r>
                        <a:rPr lang="en-US" sz="2000" dirty="0" err="1">
                          <a:solidFill>
                            <a:sysClr val="windowText" lastClr="000000"/>
                          </a:solidFill>
                          <a:effectLst/>
                          <a:latin typeface="Arial" panose="020B0604020202020204" pitchFamily="34" charset="0"/>
                        </a:rPr>
                        <a:t>数据来源</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865" indent="0" algn="l" defTabSz="914400" rtl="0" eaLnBrk="1" fontAlgn="auto" latinLnBrk="0" hangingPunct="1">
                        <a:lnSpc>
                          <a:spcPct val="100000"/>
                        </a:lnSpc>
                        <a:spcBef>
                          <a:spcPts val="170"/>
                        </a:spcBef>
                        <a:spcAft>
                          <a:spcPts val="0"/>
                        </a:spcAft>
                        <a:buClrTx/>
                        <a:buSzTx/>
                        <a:buFontTx/>
                        <a:buNone/>
                        <a:defRPr/>
                      </a:pPr>
                      <a:r>
                        <a:rPr lang="zh-CN" altLang="en-US" sz="2000" dirty="0">
                          <a:solidFill>
                            <a:sysClr val="windowText" lastClr="000000"/>
                          </a:solidFill>
                          <a:effectLst/>
                          <a:latin typeface="Arial" panose="020B0604020202020204" pitchFamily="34" charset="0"/>
                          <a:ea typeface="宋体" panose="02010600030101010101" pitchFamily="2" charset="-122"/>
                        </a:rPr>
                        <a:t>历史数据（已存储至数据库或数据仓库中的数据） </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0325" indent="0" algn="l" defTabSz="914400" rtl="0" eaLnBrk="1" fontAlgn="auto" latinLnBrk="0" hangingPunct="1">
                        <a:lnSpc>
                          <a:spcPct val="100000"/>
                        </a:lnSpc>
                        <a:spcBef>
                          <a:spcPts val="170"/>
                        </a:spcBef>
                        <a:spcAft>
                          <a:spcPts val="0"/>
                        </a:spcAft>
                        <a:buClrTx/>
                        <a:buSzTx/>
                        <a:buFontTx/>
                        <a:buNone/>
                        <a:defRPr/>
                      </a:pPr>
                      <a:r>
                        <a:rPr lang="zh-CN" altLang="en-US" sz="2000" dirty="0">
                          <a:solidFill>
                            <a:sysClr val="windowText" lastClr="000000"/>
                          </a:solidFill>
                          <a:effectLst/>
                          <a:latin typeface="Arial" panose="020B0604020202020204" pitchFamily="34" charset="0"/>
                          <a:ea typeface="宋体" panose="02010600030101010101" pitchFamily="2" charset="-122"/>
                        </a:rPr>
                        <a:t>最新数据（直接处理来自生成、采集和捕获设备的数据） </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25755">
                <a:tc>
                  <a:txBody>
                    <a:bodyPr/>
                    <a:p>
                      <a:pPr marL="153670">
                        <a:spcBef>
                          <a:spcPts val="45"/>
                        </a:spcBef>
                        <a:spcAft>
                          <a:spcPts val="0"/>
                        </a:spcAft>
                      </a:pPr>
                      <a:r>
                        <a:rPr lang="en-US" sz="2000">
                          <a:solidFill>
                            <a:sysClr val="windowText" lastClr="000000"/>
                          </a:solidFill>
                          <a:effectLst/>
                          <a:latin typeface="Arial" panose="020B0604020202020204" pitchFamily="34" charset="0"/>
                        </a:rPr>
                        <a:t>处理时长</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较长</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较短，接近实时</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37820">
                <a:tc>
                  <a:txBody>
                    <a:bodyPr/>
                    <a:p>
                      <a:pPr marL="153670">
                        <a:spcBef>
                          <a:spcPts val="45"/>
                        </a:spcBef>
                        <a:spcAft>
                          <a:spcPts val="0"/>
                        </a:spcAft>
                      </a:pPr>
                      <a:r>
                        <a:rPr lang="en-US" sz="2000">
                          <a:solidFill>
                            <a:sysClr val="windowText" lastClr="000000"/>
                          </a:solidFill>
                          <a:effectLst/>
                          <a:latin typeface="Arial" panose="020B0604020202020204" pitchFamily="34" charset="0"/>
                        </a:rPr>
                        <a:t>处理对象</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a:solidFill>
                            <a:sysClr val="windowText" lastClr="000000"/>
                          </a:solidFill>
                          <a:effectLst/>
                          <a:latin typeface="Arial" panose="020B0604020202020204" pitchFamily="34" charset="0"/>
                        </a:rPr>
                        <a:t>粒度大</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粒度小</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14325">
                <a:tc>
                  <a:txBody>
                    <a:bodyPr/>
                    <a:p>
                      <a:pPr marL="153670">
                        <a:spcBef>
                          <a:spcPts val="45"/>
                        </a:spcBef>
                        <a:spcAft>
                          <a:spcPts val="0"/>
                        </a:spcAft>
                      </a:pPr>
                      <a:r>
                        <a:rPr lang="en-US" sz="2000">
                          <a:solidFill>
                            <a:sysClr val="windowText" lastClr="000000"/>
                          </a:solidFill>
                          <a:effectLst/>
                          <a:latin typeface="Arial" panose="020B0604020202020204" pitchFamily="34" charset="0"/>
                        </a:rPr>
                        <a:t>处理方法</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通用、较简单</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专用、较复杂</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07340">
                <a:tc>
                  <a:txBody>
                    <a:bodyPr/>
                    <a:p>
                      <a:pPr marL="153670">
                        <a:spcBef>
                          <a:spcPts val="45"/>
                        </a:spcBef>
                        <a:spcAft>
                          <a:spcPts val="0"/>
                        </a:spcAft>
                      </a:pPr>
                      <a:r>
                        <a:rPr lang="en-US" sz="2000">
                          <a:solidFill>
                            <a:sysClr val="windowText" lastClr="000000"/>
                          </a:solidFill>
                          <a:effectLst/>
                          <a:latin typeface="Arial" panose="020B0604020202020204" pitchFamily="34" charset="0"/>
                        </a:rPr>
                        <a:t>计算技术</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a:solidFill>
                            <a:sysClr val="windowText" lastClr="000000"/>
                          </a:solidFill>
                          <a:effectLst/>
                          <a:latin typeface="Arial" panose="020B0604020202020204" pitchFamily="34" charset="0"/>
                        </a:rPr>
                        <a:t>硬盘计算</a:t>
                      </a:r>
                      <a:endParaRPr lang="zh-CN" sz="20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2000" dirty="0" err="1">
                          <a:solidFill>
                            <a:sysClr val="windowText" lastClr="000000"/>
                          </a:solidFill>
                          <a:effectLst/>
                          <a:latin typeface="Arial" panose="020B0604020202020204" pitchFamily="34" charset="0"/>
                        </a:rPr>
                        <a:t>内存计算</a:t>
                      </a:r>
                      <a:endParaRPr lang="zh-CN" sz="20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
        <p:nvSpPr>
          <p:cNvPr id="8" name="TextBox 7"/>
          <p:cNvSpPr txBox="1"/>
          <p:nvPr>
            <p:custDataLst>
              <p:tags r:id="rId5"/>
            </p:custDataLst>
          </p:nvPr>
        </p:nvSpPr>
        <p:spPr>
          <a:xfrm>
            <a:off x="7018020" y="5734685"/>
            <a:ext cx="192024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sz="2000" dirty="0"/>
              <a:t>表6-8 批处理和流处理的区别</a:t>
            </a:r>
            <a:endParaRPr sz="2000" dirty="0"/>
          </a:p>
        </p:txBody>
      </p:sp>
    </p:spTree>
  </p:cSld>
  <p:clrMapOvr>
    <a:masterClrMapping/>
  </p:clrMapOvr>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64465" y="1353185"/>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3</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大数据技术的多样性</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99465"/>
            <a:ext cx="5242560" cy="461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838960"/>
            <a:ext cx="8867140" cy="37585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多样性是大数据技术的重要特征，本章讲解的大数据技术并不代表全部技术，除了大数据的计算、管理和分析之外，大数据技术还包括大数据的采集、存储、传输、加密、安全等多种技术，因此在继续学习中应重视更多大数据技术的学习和操作实践。</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Speechpad</a:t>
            </a:r>
            <a:r>
              <a:rPr sz="2000" baseline="30000" dirty="0" smtClean="0">
                <a:solidFill>
                  <a:schemeClr val="tx1"/>
                </a:solidFill>
                <a:ea typeface="黑体" panose="02010609060101010101" pitchFamily="49" charset="-122"/>
                <a:cs typeface="+mn-lt"/>
                <a:sym typeface="+mn-ea"/>
              </a:rPr>
              <a:t>①</a:t>
            </a:r>
            <a:r>
              <a:rPr sz="2000" dirty="0" smtClean="0">
                <a:solidFill>
                  <a:schemeClr val="tx1"/>
                </a:solidFill>
                <a:ea typeface="黑体" panose="02010609060101010101" pitchFamily="49" charset="-122"/>
                <a:cs typeface="+mn-lt"/>
                <a:sym typeface="+mn-ea"/>
              </a:rPr>
              <a:t>的联合创始人戴夫·范莱布（Dave Feinleib）于 2012 年发布了大数据产业全景图（Big Data Landscape），首次较为全面地刻画了当时快速发展的大数据技术体系。</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后来，该图及其画法成为大数据和数据科学的重要分析工具，得到广泛应用和持续更新。图 6-23 是“数据驱动型纽约市（Data Driven NYC）”社 区</a:t>
            </a:r>
            <a:r>
              <a:rPr sz="2000" baseline="30000" dirty="0" smtClean="0">
                <a:solidFill>
                  <a:schemeClr val="tx1"/>
                </a:solidFill>
                <a:ea typeface="黑体" panose="02010609060101010101" pitchFamily="49" charset="-122"/>
                <a:cs typeface="+mn-lt"/>
                <a:sym typeface="+mn-ea"/>
              </a:rPr>
              <a:t>②</a:t>
            </a:r>
            <a:r>
              <a:rPr sz="2000" dirty="0" smtClean="0">
                <a:solidFill>
                  <a:schemeClr val="tx1"/>
                </a:solidFill>
                <a:ea typeface="黑体" panose="02010609060101010101" pitchFamily="49" charset="-122"/>
                <a:cs typeface="+mn-lt"/>
                <a:sym typeface="+mn-ea"/>
              </a:rPr>
              <a:t>的发起人之一马特·特克（Matt Turck）等组织绘制的 2017 大数据产业全景图（Big Data Landscape 2017）。</a:t>
            </a:r>
            <a:endParaRPr sz="2000" dirty="0" smtClean="0">
              <a:solidFill>
                <a:schemeClr val="tx1"/>
              </a:solidFill>
              <a:ea typeface="黑体" panose="02010609060101010101" pitchFamily="49" charset="-122"/>
              <a:cs typeface="+mn-lt"/>
              <a:sym typeface="+mn-ea"/>
            </a:endParaRPr>
          </a:p>
        </p:txBody>
      </p:sp>
      <p:sp>
        <p:nvSpPr>
          <p:cNvPr id="6" name="文本框 5"/>
          <p:cNvSpPr txBox="1"/>
          <p:nvPr/>
        </p:nvSpPr>
        <p:spPr>
          <a:xfrm>
            <a:off x="302895" y="5779770"/>
            <a:ext cx="8589645" cy="706755"/>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rPr>
              <a:t>①  一家从事基于众包进行音视频转录的著名企业。</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a:p>
            <a:r>
              <a:rPr lang="en-US" altLang="zh-CN" sz="2000">
                <a:solidFill>
                  <a:schemeClr val="tx1"/>
                </a:solidFill>
                <a:latin typeface="华文新魏" panose="02010800040101010101" charset="-122"/>
                <a:ea typeface="华文新魏" panose="02010800040101010101" charset="-122"/>
                <a:cs typeface="华文新魏" panose="02010800040101010101" charset="-122"/>
              </a:rPr>
              <a:t>②  一个由数据科学、大数据、人工智能爱好者组成的著名社区。</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64465" y="1281430"/>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3</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大数据技术的多样性</a:t>
            </a:r>
            <a:r>
              <a:rPr lang="zh-CN" sz="2300" dirty="0" smtClean="0">
                <a:solidFill>
                  <a:schemeClr val="tx2">
                    <a:lumMod val="75000"/>
                    <a:lumOff val="25000"/>
                  </a:schemeClr>
                </a:solidFill>
                <a:ea typeface="黑体" panose="02010609060101010101" pitchFamily="49" charset="-122"/>
                <a:cs typeface="+mn-lt"/>
                <a:sym typeface="+mn-ea"/>
              </a:rPr>
              <a:t>（续）</a:t>
            </a:r>
            <a:endParaRPr lang="zh-CN"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99465"/>
            <a:ext cx="5242560" cy="461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880" y="1774825"/>
            <a:ext cx="7130415" cy="4831080"/>
          </a:xfrm>
          <a:prstGeom prst="rect">
            <a:avLst/>
          </a:prstGeom>
          <a:noFill/>
          <a:ln>
            <a:noFill/>
          </a:ln>
        </p:spPr>
      </p:pic>
      <p:sp>
        <p:nvSpPr>
          <p:cNvPr id="8" name="TextBox 7"/>
          <p:cNvSpPr txBox="1"/>
          <p:nvPr>
            <p:custDataLst>
              <p:tags r:id="rId4"/>
            </p:custDataLst>
          </p:nvPr>
        </p:nvSpPr>
        <p:spPr>
          <a:xfrm>
            <a:off x="7376795" y="3510280"/>
            <a:ext cx="1605280" cy="101473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sz="2000" dirty="0"/>
              <a:t>图6-23 2017大数据产业全景图</a:t>
            </a:r>
            <a:endParaRPr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64465" y="1209675"/>
            <a:ext cx="8923020"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4</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统一分析</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27710"/>
            <a:ext cx="5242560" cy="461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sp>
        <p:nvSpPr>
          <p:cNvPr id="5" name="Rectangle 3"/>
          <p:cNvSpPr>
            <a:spLocks noGrp="1" noRot="1"/>
          </p:cNvSpPr>
          <p:nvPr>
            <p:custDataLst>
              <p:tags r:id="rId3"/>
            </p:custDataLst>
          </p:nvPr>
        </p:nvSpPr>
        <p:spPr>
          <a:xfrm>
            <a:off x="147955" y="1695450"/>
            <a:ext cx="8867140" cy="49574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统一分析（Unified Analytics）工具是大数据技术应用的一个重要趋势。</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统一分析指将数据工程师和数据科学家的工作整合到同一个平台上，为数据科学提供统一的计算技术平台。</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图 6-24 给出了基于 Databricks 的统一分析平台的架构。</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mn-ea"/>
              </a:rPr>
              <a:t>   - </a:t>
            </a:r>
            <a:r>
              <a:rPr sz="2000" dirty="0" smtClean="0">
                <a:solidFill>
                  <a:schemeClr val="tx1"/>
                </a:solidFill>
                <a:ea typeface="黑体" panose="02010609060101010101" pitchFamily="49" charset="-122"/>
                <a:cs typeface="+mn-lt"/>
                <a:sym typeface="+mn-ea"/>
              </a:rPr>
              <a:t>从图 6-24 可以看出，基于 Databricks 的统一分析平台由工作空间、运行时环境和云服务平台组成。</a:t>
            </a:r>
            <a:endParaRPr sz="20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1900" dirty="0" smtClean="0">
                <a:solidFill>
                  <a:schemeClr val="tx1"/>
                </a:solidFill>
                <a:latin typeface="+mj-lt"/>
                <a:ea typeface="宋体" panose="02010600030101010101" pitchFamily="2" charset="-122"/>
                <a:cs typeface="+mj-lt"/>
                <a:sym typeface="+mn-ea"/>
              </a:rPr>
              <a:t> </a:t>
            </a:r>
            <a:r>
              <a:rPr lang="en-US" sz="1900" dirty="0" smtClean="0">
                <a:solidFill>
                  <a:schemeClr val="tx1"/>
                </a:solidFill>
                <a:latin typeface="+mj-lt"/>
                <a:ea typeface="宋体" panose="02010600030101010101" pitchFamily="2" charset="-122"/>
                <a:cs typeface="+mj-lt"/>
                <a:sym typeface="+mn-ea"/>
              </a:rPr>
              <a:t>       </a:t>
            </a:r>
            <a:r>
              <a:rPr lang="en-US" sz="1900" dirty="0" smtClean="0">
                <a:solidFill>
                  <a:schemeClr val="tx1"/>
                </a:solidFill>
                <a:latin typeface="+mj-lt"/>
                <a:ea typeface="宋体" panose="02010600030101010101" pitchFamily="2" charset="-122"/>
                <a:cs typeface="+mj-lt"/>
                <a:sym typeface="Symbol" panose="05050102010706020507" charset="0"/>
              </a:rPr>
              <a:t></a:t>
            </a:r>
            <a:r>
              <a:rPr lang="en-US" sz="1900" dirty="0" smtClean="0">
                <a:solidFill>
                  <a:schemeClr val="tx1"/>
                </a:solidFill>
                <a:latin typeface="+mj-lt"/>
                <a:ea typeface="宋体" panose="02010600030101010101" pitchFamily="2" charset="-122"/>
                <a:cs typeface="+mj-lt"/>
                <a:sym typeface="+mn-ea"/>
              </a:rPr>
              <a:t> </a:t>
            </a:r>
            <a:r>
              <a:rPr sz="1900" dirty="0" smtClean="0">
                <a:solidFill>
                  <a:schemeClr val="tx1"/>
                </a:solidFill>
                <a:latin typeface="+mj-lt"/>
                <a:ea typeface="宋体" panose="02010600030101010101" pitchFamily="2" charset="-122"/>
                <a:cs typeface="+mj-lt"/>
                <a:sym typeface="+mn-ea"/>
              </a:rPr>
              <a:t>其中，Databricks 工作空间的功能是集成了数据分析师和数据科学家的工作，采用 APIs、作业、模型、记事本、仪表板等技术，为包括数据的 ETL 到建模和部署再到机器学习全生命期提供了统一平台。</a:t>
            </a:r>
            <a:endParaRPr sz="19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200"/>
              </a:spcBef>
              <a:buSzTx/>
              <a:buFont typeface="Wingdings" panose="05000000000000000000" pitchFamily="2" charset="2"/>
              <a:buNone/>
            </a:pPr>
            <a:r>
              <a:rPr sz="1900" dirty="0" smtClean="0">
                <a:solidFill>
                  <a:schemeClr val="tx1"/>
                </a:solidFill>
                <a:latin typeface="+mj-lt"/>
                <a:ea typeface="宋体" panose="02010600030101010101" pitchFamily="2" charset="-122"/>
                <a:cs typeface="+mj-lt"/>
                <a:sym typeface="+mn-ea"/>
              </a:rPr>
              <a:t> </a:t>
            </a:r>
            <a:r>
              <a:rPr lang="en-US" sz="1900" dirty="0" smtClean="0">
                <a:solidFill>
                  <a:schemeClr val="tx1"/>
                </a:solidFill>
                <a:latin typeface="+mj-lt"/>
                <a:ea typeface="宋体" panose="02010600030101010101" pitchFamily="2" charset="-122"/>
                <a:cs typeface="+mj-lt"/>
                <a:sym typeface="+mn-ea"/>
              </a:rPr>
              <a:t>       </a:t>
            </a:r>
            <a:r>
              <a:rPr lang="en-US" sz="1900" dirty="0" smtClean="0">
                <a:latin typeface="+mj-lt"/>
                <a:ea typeface="宋体" panose="02010600030101010101" pitchFamily="2" charset="-122"/>
                <a:cs typeface="+mj-lt"/>
                <a:sym typeface="Symbol" panose="05050102010706020507" charset="0"/>
              </a:rPr>
              <a:t></a:t>
            </a:r>
            <a:r>
              <a:rPr lang="en-US" sz="1900" dirty="0" smtClean="0">
                <a:solidFill>
                  <a:schemeClr val="tx1"/>
                </a:solidFill>
                <a:latin typeface="+mj-lt"/>
                <a:ea typeface="宋体" panose="02010600030101010101" pitchFamily="2" charset="-122"/>
                <a:cs typeface="+mj-lt"/>
                <a:sym typeface="+mn-ea"/>
              </a:rPr>
              <a:t> </a:t>
            </a:r>
            <a:r>
              <a:rPr sz="1900" dirty="0" smtClean="0">
                <a:solidFill>
                  <a:schemeClr val="tx1"/>
                </a:solidFill>
                <a:latin typeface="+mj-lt"/>
                <a:ea typeface="宋体" panose="02010600030101010101" pitchFamily="2" charset="-122"/>
                <a:cs typeface="+mj-lt"/>
                <a:sym typeface="+mn-ea"/>
              </a:rPr>
              <a:t>Databricks 运行时环境主要采用了 Spark 技术，同时还集成了基于 Hadoop Kafka、Parquet 等的 Databircks Delta 数据库以及 TenserFlow、SKLearn、XGBoost 等机器学习框架。</a:t>
            </a:r>
            <a:endParaRPr sz="19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200"/>
              </a:spcBef>
              <a:buSzTx/>
              <a:buFont typeface="Wingdings" panose="05000000000000000000" pitchFamily="2" charset="2"/>
              <a:buNone/>
            </a:pPr>
            <a:r>
              <a:rPr sz="1900" dirty="0" smtClean="0">
                <a:solidFill>
                  <a:schemeClr val="tx1"/>
                </a:solidFill>
                <a:latin typeface="+mj-lt"/>
                <a:ea typeface="宋体" panose="02010600030101010101" pitchFamily="2" charset="-122"/>
                <a:cs typeface="+mj-lt"/>
                <a:sym typeface="+mn-ea"/>
              </a:rPr>
              <a:t> </a:t>
            </a:r>
            <a:r>
              <a:rPr lang="en-US" sz="1900" dirty="0" smtClean="0">
                <a:solidFill>
                  <a:schemeClr val="tx1"/>
                </a:solidFill>
                <a:latin typeface="+mj-lt"/>
                <a:ea typeface="宋体" panose="02010600030101010101" pitchFamily="2" charset="-122"/>
                <a:cs typeface="+mj-lt"/>
                <a:sym typeface="+mn-ea"/>
              </a:rPr>
              <a:t>       </a:t>
            </a:r>
            <a:r>
              <a:rPr lang="en-US" sz="1900" dirty="0" smtClean="0">
                <a:latin typeface="+mj-lt"/>
                <a:ea typeface="宋体" panose="02010600030101010101" pitchFamily="2" charset="-122"/>
                <a:cs typeface="+mj-lt"/>
                <a:sym typeface="Symbol" panose="05050102010706020507" charset="0"/>
              </a:rPr>
              <a:t></a:t>
            </a:r>
            <a:r>
              <a:rPr lang="en-US" sz="1900" dirty="0" smtClean="0">
                <a:solidFill>
                  <a:schemeClr val="tx1"/>
                </a:solidFill>
                <a:latin typeface="+mj-lt"/>
                <a:ea typeface="宋体" panose="02010600030101010101" pitchFamily="2" charset="-122"/>
                <a:cs typeface="+mj-lt"/>
                <a:sym typeface="+mn-ea"/>
              </a:rPr>
              <a:t> </a:t>
            </a:r>
            <a:r>
              <a:rPr sz="1900" dirty="0" smtClean="0">
                <a:solidFill>
                  <a:schemeClr val="tx1"/>
                </a:solidFill>
                <a:latin typeface="+mj-lt"/>
                <a:ea typeface="宋体" panose="02010600030101010101" pitchFamily="2" charset="-122"/>
                <a:cs typeface="+mj-lt"/>
                <a:sym typeface="+mn-ea"/>
              </a:rPr>
              <a:t>Databricks云服务平台主要采用了亚马逊的AWS和微软的Azure等云服务。</a:t>
            </a:r>
            <a:endParaRPr sz="1900" dirty="0" smtClean="0">
              <a:solidFill>
                <a:schemeClr val="tx1"/>
              </a:solidFill>
              <a:latin typeface="+mj-lt"/>
              <a:ea typeface="宋体" panose="02010600030101010101" pitchFamily="2" charset="-122"/>
              <a:cs typeface="+mj-lt"/>
              <a:sym typeface="+mn-ea"/>
            </a:endParaRPr>
          </a:p>
        </p:txBody>
      </p:sp>
    </p:spTree>
  </p:cSld>
  <p:clrMapOvr>
    <a:masterClrMapping/>
  </p:clrMapOvr>
  <p:transition/>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64465" y="1281430"/>
            <a:ext cx="8352155" cy="4451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4</a:t>
            </a: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统一分析</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99465"/>
            <a:ext cx="5242560" cy="461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继续学习本章知识 </a:t>
            </a:r>
            <a:endParaRPr lang="en-US" altLang="zh-CN" sz="2800" dirty="0">
              <a:solidFill>
                <a:srgbClr val="FF0000"/>
              </a:solidFill>
              <a:ea typeface="宋体" panose="02010600030101010101" pitchFamily="2" charset="-122"/>
              <a:sym typeface="+mn-ea"/>
            </a:endParaRPr>
          </a:p>
        </p:txBody>
      </p:sp>
      <p:pic>
        <p:nvPicPr>
          <p:cNvPr id="13" name="image172.png"/>
          <p:cNvPicPr>
            <a:picLocks noChangeAspect="1"/>
          </p:cNvPicPr>
          <p:nvPr/>
        </p:nvPicPr>
        <p:blipFill>
          <a:blip r:embed="rId3" cstate="print"/>
          <a:stretch>
            <a:fillRect/>
          </a:stretch>
        </p:blipFill>
        <p:spPr>
          <a:xfrm>
            <a:off x="40640" y="1774190"/>
            <a:ext cx="7299960" cy="4617085"/>
          </a:xfrm>
          <a:prstGeom prst="rect">
            <a:avLst/>
          </a:prstGeom>
        </p:spPr>
      </p:pic>
      <p:sp>
        <p:nvSpPr>
          <p:cNvPr id="8" name="TextBox 7"/>
          <p:cNvSpPr txBox="1"/>
          <p:nvPr>
            <p:custDataLst>
              <p:tags r:id="rId4"/>
            </p:custDataLst>
          </p:nvPr>
        </p:nvSpPr>
        <p:spPr>
          <a:xfrm>
            <a:off x="7296785" y="3295015"/>
            <a:ext cx="1706880" cy="132207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sz="2000" dirty="0"/>
              <a:t>图 6-24  基于 Databricks 的统一分析平台</a:t>
            </a:r>
            <a:endParaRPr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95655"/>
            <a:ext cx="8828405" cy="580009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1. </a:t>
            </a:r>
            <a:r>
              <a:rPr dirty="0" smtClean="0">
                <a:solidFill>
                  <a:srgbClr val="134AD5"/>
                </a:solidFill>
                <a:ea typeface="黑体" panose="02010609060101010101" pitchFamily="49" charset="-122"/>
                <a:cs typeface="+mn-lt"/>
                <a:sym typeface="+mn-ea"/>
              </a:rPr>
              <a:t>Hadoop MapReduce</a:t>
            </a:r>
            <a:r>
              <a:rPr lang="zh-CN" dirty="0" smtClean="0">
                <a:solidFill>
                  <a:srgbClr val="134AD5"/>
                </a:solidFill>
                <a:ea typeface="黑体" panose="02010609060101010101" pitchFamily="49" charset="-122"/>
                <a:cs typeface="+mn-lt"/>
                <a:sym typeface="+mn-ea"/>
              </a:rPr>
              <a:t>（续）</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a:t>
            </a:r>
            <a:r>
              <a:rPr lang="zh-CN" altLang="en-US" sz="2300" b="1" dirty="0" smtClean="0">
                <a:solidFill>
                  <a:schemeClr val="tx2">
                    <a:lumMod val="75000"/>
                    <a:lumOff val="25000"/>
                  </a:schemeClr>
                </a:solidFill>
                <a:ea typeface="黑体" panose="02010609060101010101" pitchFamily="49" charset="-122"/>
                <a:cs typeface="+mn-lt"/>
                <a:sym typeface="+mn-ea"/>
              </a:rPr>
              <a:t>（</a:t>
            </a:r>
            <a:r>
              <a:rPr lang="en-US" altLang="zh-CN" sz="2300" b="1" dirty="0" smtClean="0">
                <a:solidFill>
                  <a:schemeClr val="tx2">
                    <a:lumMod val="75000"/>
                    <a:lumOff val="25000"/>
                  </a:schemeClr>
                </a:solidFill>
                <a:ea typeface="黑体" panose="02010609060101010101" pitchFamily="49" charset="-122"/>
                <a:cs typeface="+mn-lt"/>
                <a:sym typeface="+mn-ea"/>
              </a:rPr>
              <a:t>1</a:t>
            </a:r>
            <a:r>
              <a:rPr lang="zh-CN" altLang="en-US" sz="2300" b="1" dirty="0" smtClean="0">
                <a:solidFill>
                  <a:schemeClr val="tx2">
                    <a:lumMod val="75000"/>
                    <a:lumOff val="25000"/>
                  </a:schemeClr>
                </a:solidFill>
                <a:ea typeface="黑体" panose="02010609060101010101" pitchFamily="49" charset="-122"/>
                <a:cs typeface="+mn-lt"/>
                <a:sym typeface="+mn-ea"/>
              </a:rPr>
              <a:t>）编程模型是将问题抽象成 Map 和 Reduce 两个阶段，其中</a:t>
            </a:r>
            <a:endParaRPr lang="zh-CN" altLang="en-US"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Map 阶段将输入数据解析成 key/value，</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迭代调用 map()函数处理后，</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再以 key/value 的形式输出到本地目录，</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而 Reduce 阶段则将 key 相同的 value 进行规约处理，</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并将最终结果写到 HDFS。</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a:t>
            </a:r>
            <a:r>
              <a:rPr lang="zh-CN" altLang="en-US" sz="2300" b="1" dirty="0" smtClean="0">
                <a:solidFill>
                  <a:schemeClr val="tx2">
                    <a:lumMod val="75000"/>
                    <a:lumOff val="25000"/>
                  </a:schemeClr>
                </a:solidFill>
                <a:ea typeface="黑体" panose="02010609060101010101" pitchFamily="49" charset="-122"/>
                <a:cs typeface="+mn-lt"/>
                <a:sym typeface="+mn-ea"/>
              </a:rPr>
              <a:t>（</a:t>
            </a:r>
            <a:r>
              <a:rPr lang="en-US" altLang="zh-CN" sz="2300" b="1" dirty="0" smtClean="0">
                <a:solidFill>
                  <a:schemeClr val="tx2">
                    <a:lumMod val="75000"/>
                    <a:lumOff val="25000"/>
                  </a:schemeClr>
                </a:solidFill>
                <a:ea typeface="黑体" panose="02010609060101010101" pitchFamily="49" charset="-122"/>
                <a:cs typeface="+mn-lt"/>
                <a:sym typeface="+mn-ea"/>
              </a:rPr>
              <a:t>2</a:t>
            </a:r>
            <a:r>
              <a:rPr lang="zh-CN" altLang="en-US" sz="2300" b="1" dirty="0" smtClean="0">
                <a:solidFill>
                  <a:schemeClr val="tx2">
                    <a:lumMod val="75000"/>
                    <a:lumOff val="25000"/>
                  </a:schemeClr>
                </a:solidFill>
                <a:ea typeface="黑体" panose="02010609060101010101" pitchFamily="49" charset="-122"/>
                <a:cs typeface="+mn-lt"/>
                <a:sym typeface="+mn-ea"/>
              </a:rPr>
              <a:t>）数据处理引擎由 MapTask 和 ReduceTask 组成，</a:t>
            </a:r>
            <a:endParaRPr lang="zh-CN" altLang="en-US"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b="1" dirty="0" smtClean="0">
                <a:solidFill>
                  <a:schemeClr val="tx1"/>
                </a:solidFill>
                <a:ea typeface="黑体" panose="02010609060101010101" pitchFamily="49" charset="-122"/>
                <a:cs typeface="+mn-lt"/>
                <a:sym typeface="+mn-ea"/>
              </a:rPr>
              <a:t> </a:t>
            </a:r>
            <a:r>
              <a:rPr lang="en-US" altLang="zh-CN" sz="2200" b="1" dirty="0" smtClean="0">
                <a:solidFill>
                  <a:schemeClr val="tx1"/>
                </a:solidFill>
                <a:ea typeface="黑体" panose="02010609060101010101" pitchFamily="49" charset="-122"/>
                <a:cs typeface="+mn-lt"/>
                <a:sym typeface="+mn-ea"/>
              </a:rPr>
              <a:t>         * </a:t>
            </a:r>
            <a:r>
              <a:rPr lang="zh-CN" altLang="en-US" sz="2200" b="1" dirty="0" smtClean="0">
                <a:solidFill>
                  <a:schemeClr val="tx1"/>
                </a:solidFill>
                <a:ea typeface="黑体" panose="02010609060101010101" pitchFamily="49" charset="-122"/>
                <a:cs typeface="+mn-lt"/>
                <a:sym typeface="+mn-ea"/>
              </a:rPr>
              <a:t>分别负责 Map 阶段逻辑和</a:t>
            </a:r>
            <a:r>
              <a:rPr lang="en-US" altLang="zh-CN" sz="2200" b="1" dirty="0" smtClean="0">
                <a:solidFill>
                  <a:schemeClr val="tx1"/>
                </a:solidFill>
                <a:ea typeface="黑体" panose="02010609060101010101" pitchFamily="49" charset="-122"/>
                <a:cs typeface="+mn-lt"/>
                <a:sym typeface="+mn-ea"/>
              </a:rPr>
              <a:t> </a:t>
            </a:r>
            <a:r>
              <a:rPr lang="zh-CN" altLang="en-US" sz="2200" b="1" dirty="0" smtClean="0">
                <a:solidFill>
                  <a:schemeClr val="tx1"/>
                </a:solidFill>
                <a:ea typeface="黑体" panose="02010609060101010101" pitchFamily="49" charset="-122"/>
                <a:cs typeface="+mn-lt"/>
                <a:sym typeface="+mn-ea"/>
              </a:rPr>
              <a:t>Reduce 阶段逻辑的处理。</a:t>
            </a:r>
            <a:endParaRPr lang="zh-CN" altLang="en-US" sz="2200" b="1"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a:t>
            </a:r>
            <a:r>
              <a:rPr lang="zh-CN" altLang="en-US" sz="2300" dirty="0" smtClean="0">
                <a:solidFill>
                  <a:schemeClr val="tx2">
                    <a:lumMod val="75000"/>
                    <a:lumOff val="25000"/>
                  </a:schemeClr>
                </a:solidFill>
                <a:ea typeface="黑体" panose="02010609060101010101" pitchFamily="49" charset="-122"/>
                <a:cs typeface="+mn-lt"/>
                <a:sym typeface="+mn-ea"/>
              </a:rPr>
              <a:t>（</a:t>
            </a:r>
            <a:r>
              <a:rPr lang="en-US" altLang="zh-CN" sz="2300" dirty="0" smtClean="0">
                <a:solidFill>
                  <a:schemeClr val="tx2">
                    <a:lumMod val="75000"/>
                    <a:lumOff val="25000"/>
                  </a:schemeClr>
                </a:solidFill>
                <a:ea typeface="黑体" panose="02010609060101010101" pitchFamily="49" charset="-122"/>
                <a:cs typeface="+mn-lt"/>
                <a:sym typeface="+mn-ea"/>
              </a:rPr>
              <a:t>3</a:t>
            </a:r>
            <a:r>
              <a:rPr lang="zh-CN" altLang="en-US" sz="2300" dirty="0" smtClean="0">
                <a:solidFill>
                  <a:schemeClr val="tx2">
                    <a:lumMod val="75000"/>
                    <a:lumOff val="25000"/>
                  </a:schemeClr>
                </a:solidFill>
                <a:ea typeface="黑体" panose="02010609060101010101" pitchFamily="49" charset="-122"/>
                <a:cs typeface="+mn-lt"/>
                <a:sym typeface="+mn-ea"/>
              </a:rPr>
              <a:t>）运行时环境由（一个）JobTracker 和（若干个）TaskTracker 两类服务组成。</a:t>
            </a:r>
            <a:endParaRPr lang="zh-CN" altLang="en-US"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其中，JobTracker 负责资源管理和所有作业的控制，而 TaskTracker 负责接收来自 JobTracker 的命令并执行它。</a:t>
            </a:r>
            <a:endParaRPr lang="zh-CN" altLang="en-US" sz="2200" b="1"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3" name="Rectangle 3"/>
          <p:cNvSpPr>
            <a:spLocks noGrp="1" noRot="1"/>
          </p:cNvSpPr>
          <p:nvPr>
            <p:ph type="subTitle" idx="1"/>
            <p:custDataLst>
              <p:tags r:id="rId1"/>
            </p:custDataLst>
          </p:nvPr>
        </p:nvSpPr>
        <p:spPr>
          <a:xfrm>
            <a:off x="127000" y="867410"/>
            <a:ext cx="8848725" cy="1447165"/>
          </a:xfrm>
        </p:spPr>
        <p:txBody>
          <a:bodyPr vert="horz" wrap="square" lIns="91440" tIns="45720" rIns="91440" bIns="45720" anchor="t" anchorCtr="0">
            <a:noAutofit/>
          </a:bodyPr>
          <a:p>
            <a:pPr marL="0" indent="0" algn="l" eaLnBrk="1" latinLnBrk="0" hangingPunct="1">
              <a:lnSpc>
                <a:spcPct val="100000"/>
              </a:lnSpc>
              <a:spcBef>
                <a:spcPts val="600"/>
              </a:spcBef>
              <a:buSzTx/>
              <a:buFont typeface="Wingdings" panose="05000000000000000000" pitchFamily="2" charset="2"/>
              <a:buNone/>
            </a:pPr>
            <a:r>
              <a:rPr lang="en-US" altLang="zh-CN" b="1" dirty="0" smtClean="0">
                <a:solidFill>
                  <a:srgbClr val="134AD5"/>
                </a:solidFill>
                <a:latin typeface="+mj-lt"/>
                <a:ea typeface="黑体" panose="02010609060101010101" pitchFamily="49" charset="-122"/>
                <a:cs typeface="+mj-lt"/>
                <a:sym typeface="+mn-ea"/>
              </a:rPr>
              <a:t>    * </a:t>
            </a:r>
            <a:r>
              <a:rPr lang="zh-CN" altLang="en-US" b="1" dirty="0" smtClean="0">
                <a:solidFill>
                  <a:srgbClr val="134AD5"/>
                </a:solidFill>
                <a:latin typeface="+mj-lt"/>
                <a:ea typeface="黑体" panose="02010609060101010101" pitchFamily="49" charset="-122"/>
                <a:cs typeface="+mj-lt"/>
                <a:sym typeface="+mn-ea"/>
              </a:rPr>
              <a:t>例：</a:t>
            </a:r>
            <a:r>
              <a:rPr lang="zh-CN" altLang="en-US" dirty="0" smtClean="0">
                <a:latin typeface="+mj-lt"/>
                <a:ea typeface="黑体" panose="02010609060101010101" pitchFamily="49" charset="-122"/>
                <a:cs typeface="+mj-lt"/>
                <a:sym typeface="+mn-ea"/>
              </a:rPr>
              <a:t>从数据中找出每年的最高气温。</a:t>
            </a:r>
            <a:endParaRPr lang="en-US" altLang="zh-CN"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100" b="1" dirty="0" smtClean="0">
                <a:solidFill>
                  <a:schemeClr val="tx1"/>
                </a:solidFill>
                <a:latin typeface="+mj-lt"/>
                <a:ea typeface="黑体" panose="02010609060101010101" pitchFamily="49" charset="-122"/>
                <a:cs typeface="+mj-lt"/>
                <a:sym typeface="+mn-ea"/>
              </a:rPr>
              <a:t>        - MAP</a:t>
            </a:r>
            <a:r>
              <a:rPr lang="zh-CN" altLang="en-US" sz="2100" b="1" dirty="0" smtClean="0">
                <a:solidFill>
                  <a:schemeClr val="tx1"/>
                </a:solidFill>
                <a:latin typeface="+mj-lt"/>
                <a:ea typeface="黑体" panose="02010609060101010101" pitchFamily="49" charset="-122"/>
                <a:cs typeface="+mj-lt"/>
                <a:sym typeface="+mn-ea"/>
              </a:rPr>
              <a:t>阶段：</a:t>
            </a:r>
            <a:r>
              <a:rPr lang="en-US" altLang="zh-CN" sz="2100" b="1" dirty="0" smtClean="0">
                <a:solidFill>
                  <a:schemeClr val="tx1"/>
                </a:solidFill>
                <a:latin typeface="+mj-lt"/>
                <a:ea typeface="黑体" panose="02010609060101010101" pitchFamily="49" charset="-122"/>
                <a:cs typeface="+mj-lt"/>
                <a:sym typeface="+mn-ea"/>
              </a:rPr>
              <a:t>map()</a:t>
            </a:r>
            <a:r>
              <a:rPr lang="zh-CN" altLang="en-US" sz="2100" b="1" dirty="0" smtClean="0">
                <a:solidFill>
                  <a:schemeClr val="tx1"/>
                </a:solidFill>
                <a:latin typeface="+mj-lt"/>
                <a:ea typeface="黑体" panose="02010609060101010101" pitchFamily="49" charset="-122"/>
                <a:cs typeface="+mj-lt"/>
                <a:sym typeface="+mn-ea"/>
              </a:rPr>
              <a:t>函数的功能是提取年份和气温信息，结果如下：</a:t>
            </a:r>
            <a:endParaRPr lang="zh-CN" altLang="en-US" sz="2100" b="1" dirty="0" smtClean="0">
              <a:solidFill>
                <a:schemeClr val="tx1"/>
              </a:solidFill>
              <a:latin typeface="+mj-lt"/>
              <a:ea typeface="黑体" panose="02010609060101010101" pitchFamily="49" charset="-122"/>
              <a:cs typeface="+mj-lt"/>
              <a:sym typeface="+mn-ea"/>
            </a:endParaRPr>
          </a:p>
        </p:txBody>
      </p:sp>
      <p:sp>
        <p:nvSpPr>
          <p:cNvPr id="7" name="矩形 6"/>
          <p:cNvSpPr/>
          <p:nvPr>
            <p:custDataLst>
              <p:tags r:id="rId2"/>
            </p:custDataLst>
          </p:nvPr>
        </p:nvSpPr>
        <p:spPr>
          <a:xfrm>
            <a:off x="1512570" y="1803400"/>
            <a:ext cx="6442710" cy="156845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wrap="square">
            <a:noAutofit/>
          </a:bodyPr>
          <a:p>
            <a:r>
              <a:rPr lang="en-US" altLang="zh-CN" sz="2000" dirty="0" smtClean="0">
                <a:solidFill>
                  <a:schemeClr val="tx1"/>
                </a:solidFill>
                <a:latin typeface="Times New Roman" panose="02020603050405020304" pitchFamily="18" charset="0"/>
                <a:cs typeface="Times New Roman" panose="02020603050405020304" pitchFamily="18" charset="0"/>
              </a:rPr>
              <a:t>(1950, 0) </a:t>
            </a:r>
            <a:endParaRPr lang="en-US" altLang="zh-CN" sz="2000" dirty="0" smtClean="0">
              <a:solidFill>
                <a:schemeClr val="tx1"/>
              </a:solidFill>
              <a:latin typeface="Times New Roman" panose="02020603050405020304" pitchFamily="18" charset="0"/>
              <a:cs typeface="Times New Roman" panose="02020603050405020304" pitchFamily="18" charset="0"/>
            </a:endParaRPr>
          </a:p>
          <a:p>
            <a:r>
              <a:rPr lang="en-US" altLang="zh-CN" sz="2000" dirty="0" smtClean="0">
                <a:solidFill>
                  <a:schemeClr val="tx1"/>
                </a:solidFill>
                <a:latin typeface="Times New Roman" panose="02020603050405020304" pitchFamily="18" charset="0"/>
                <a:cs typeface="Times New Roman" panose="02020603050405020304" pitchFamily="18" charset="0"/>
              </a:rPr>
              <a:t>(1950, 22) </a:t>
            </a:r>
            <a:endParaRPr lang="en-US" altLang="zh-CN" sz="2000" dirty="0" smtClean="0">
              <a:solidFill>
                <a:schemeClr val="tx1"/>
              </a:solidFill>
              <a:latin typeface="Times New Roman" panose="02020603050405020304" pitchFamily="18" charset="0"/>
              <a:cs typeface="Times New Roman" panose="02020603050405020304" pitchFamily="18" charset="0"/>
            </a:endParaRPr>
          </a:p>
          <a:p>
            <a:r>
              <a:rPr lang="en-US" altLang="zh-CN" sz="2000" dirty="0" smtClean="0">
                <a:solidFill>
                  <a:schemeClr val="tx1"/>
                </a:solidFill>
                <a:latin typeface="Times New Roman" panose="02020603050405020304" pitchFamily="18" charset="0"/>
                <a:cs typeface="Times New Roman" panose="02020603050405020304" pitchFamily="18" charset="0"/>
              </a:rPr>
              <a:t>(1950, −11) </a:t>
            </a:r>
            <a:endParaRPr lang="en-US" altLang="zh-CN" sz="2000" dirty="0" smtClean="0">
              <a:solidFill>
                <a:schemeClr val="tx1"/>
              </a:solidFill>
              <a:latin typeface="Times New Roman" panose="02020603050405020304" pitchFamily="18" charset="0"/>
              <a:cs typeface="Times New Roman" panose="02020603050405020304" pitchFamily="18" charset="0"/>
            </a:endParaRPr>
          </a:p>
          <a:p>
            <a:r>
              <a:rPr lang="en-US" altLang="zh-CN" sz="2000" dirty="0" smtClean="0">
                <a:solidFill>
                  <a:schemeClr val="tx1"/>
                </a:solidFill>
                <a:latin typeface="Times New Roman" panose="02020603050405020304" pitchFamily="18" charset="0"/>
                <a:cs typeface="Times New Roman" panose="02020603050405020304" pitchFamily="18" charset="0"/>
              </a:rPr>
              <a:t>(1949, 111) </a:t>
            </a:r>
            <a:endParaRPr lang="en-US" altLang="zh-CN" sz="2000" dirty="0" smtClean="0">
              <a:solidFill>
                <a:schemeClr val="tx1"/>
              </a:solidFill>
              <a:latin typeface="Times New Roman" panose="02020603050405020304" pitchFamily="18" charset="0"/>
              <a:cs typeface="Times New Roman" panose="02020603050405020304" pitchFamily="18" charset="0"/>
            </a:endParaRPr>
          </a:p>
          <a:p>
            <a:r>
              <a:rPr lang="en-US" altLang="zh-CN" sz="2000" dirty="0" smtClean="0">
                <a:solidFill>
                  <a:schemeClr val="tx1"/>
                </a:solidFill>
                <a:latin typeface="Times New Roman" panose="02020603050405020304" pitchFamily="18" charset="0"/>
                <a:cs typeface="Times New Roman" panose="02020603050405020304" pitchFamily="18" charset="0"/>
              </a:rPr>
              <a:t>(1949, 78) </a:t>
            </a:r>
            <a:endParaRPr lang="en-US" altLang="zh-CN" sz="2000" dirty="0"/>
          </a:p>
        </p:txBody>
      </p:sp>
      <p:sp>
        <p:nvSpPr>
          <p:cNvPr id="4" name="Rectangle 3"/>
          <p:cNvSpPr>
            <a:spLocks noGrp="1" noRot="1"/>
          </p:cNvSpPr>
          <p:nvPr>
            <p:custDataLst>
              <p:tags r:id="rId3"/>
            </p:custDataLst>
          </p:nvPr>
        </p:nvSpPr>
        <p:spPr>
          <a:xfrm>
            <a:off x="182245" y="3649345"/>
            <a:ext cx="8848725" cy="7162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800"/>
              </a:spcBef>
              <a:buSzTx/>
              <a:buFont typeface="Wingdings" panose="05000000000000000000" pitchFamily="2" charset="2"/>
              <a:buNone/>
            </a:pPr>
            <a:r>
              <a:rPr lang="en-US" altLang="zh-CN" sz="2100" b="1" dirty="0" smtClean="0">
                <a:solidFill>
                  <a:schemeClr val="tx1"/>
                </a:solidFill>
                <a:latin typeface="+mj-lt"/>
                <a:ea typeface="黑体" panose="02010609060101010101" pitchFamily="49" charset="-122"/>
                <a:cs typeface="+mj-lt"/>
                <a:sym typeface="+mn-ea"/>
              </a:rPr>
              <a:t>        - </a:t>
            </a:r>
            <a:r>
              <a:rPr lang="zh-CN" altLang="en-US" sz="2100" b="1" dirty="0" smtClean="0">
                <a:solidFill>
                  <a:schemeClr val="tx1"/>
                </a:solidFill>
                <a:latin typeface="+mj-lt"/>
                <a:ea typeface="黑体" panose="02010609060101010101" pitchFamily="49" charset="-122"/>
                <a:cs typeface="+mj-lt"/>
                <a:sym typeface="+mn-ea"/>
              </a:rPr>
              <a:t>为降低传递量和方便，对</a:t>
            </a:r>
            <a:r>
              <a:rPr lang="en-US" altLang="zh-CN" sz="2100" b="1" dirty="0" smtClean="0">
                <a:solidFill>
                  <a:schemeClr val="tx1"/>
                </a:solidFill>
                <a:latin typeface="+mj-lt"/>
                <a:ea typeface="黑体" panose="02010609060101010101" pitchFamily="49" charset="-122"/>
                <a:cs typeface="+mj-lt"/>
                <a:sym typeface="+mn-ea"/>
              </a:rPr>
              <a:t>map()</a:t>
            </a:r>
            <a:r>
              <a:rPr lang="zh-CN" altLang="en-US" sz="2100" b="1" dirty="0" smtClean="0">
                <a:solidFill>
                  <a:schemeClr val="tx1"/>
                </a:solidFill>
                <a:latin typeface="+mj-lt"/>
                <a:ea typeface="黑体" panose="02010609060101010101" pitchFamily="49" charset="-122"/>
                <a:cs typeface="+mj-lt"/>
                <a:sym typeface="+mn-ea"/>
              </a:rPr>
              <a:t>的输出进行处理</a:t>
            </a:r>
            <a:r>
              <a:rPr lang="en-US" altLang="zh-CN" sz="2100" b="1" dirty="0" smtClean="0">
                <a:solidFill>
                  <a:schemeClr val="tx1"/>
                </a:solidFill>
                <a:latin typeface="+mj-lt"/>
                <a:ea typeface="黑体" panose="02010609060101010101" pitchFamily="49" charset="-122"/>
                <a:cs typeface="+mj-lt"/>
                <a:sym typeface="+mn-ea"/>
              </a:rPr>
              <a:t>(</a:t>
            </a:r>
            <a:r>
              <a:rPr lang="zh-CN" altLang="en-US" sz="2100" b="1" dirty="0" smtClean="0">
                <a:solidFill>
                  <a:schemeClr val="tx1"/>
                </a:solidFill>
                <a:latin typeface="+mj-lt"/>
                <a:ea typeface="黑体" panose="02010609060101010101" pitchFamily="49" charset="-122"/>
                <a:cs typeface="+mj-lt"/>
                <a:sym typeface="+mn-ea"/>
              </a:rPr>
              <a:t>排序、分组</a:t>
            </a:r>
            <a:r>
              <a:rPr lang="en-US" altLang="zh-CN" sz="2100" b="1" dirty="0" smtClean="0">
                <a:solidFill>
                  <a:schemeClr val="tx1"/>
                </a:solidFill>
                <a:latin typeface="+mj-lt"/>
                <a:ea typeface="黑体" panose="02010609060101010101" pitchFamily="49" charset="-122"/>
                <a:cs typeface="+mj-lt"/>
                <a:sym typeface="+mn-ea"/>
              </a:rPr>
              <a:t>)</a:t>
            </a:r>
            <a:r>
              <a:rPr lang="zh-CN" altLang="en-US" sz="2100" b="1" dirty="0" smtClean="0">
                <a:solidFill>
                  <a:schemeClr val="tx1"/>
                </a:solidFill>
                <a:latin typeface="+mj-lt"/>
                <a:ea typeface="黑体" panose="02010609060101010101" pitchFamily="49" charset="-122"/>
                <a:cs typeface="+mj-lt"/>
                <a:sym typeface="+mn-ea"/>
              </a:rPr>
              <a:t>后，再发给</a:t>
            </a:r>
            <a:r>
              <a:rPr lang="en-US" altLang="zh-CN" sz="2100" b="1" dirty="0" smtClean="0">
                <a:solidFill>
                  <a:schemeClr val="tx1"/>
                </a:solidFill>
                <a:latin typeface="+mj-lt"/>
                <a:ea typeface="黑体" panose="02010609060101010101" pitchFamily="49" charset="-122"/>
                <a:cs typeface="+mj-lt"/>
                <a:sym typeface="+mn-ea"/>
              </a:rPr>
              <a:t>reduce()</a:t>
            </a:r>
            <a:r>
              <a:rPr lang="zh-CN" altLang="en-US" sz="2100" b="1" dirty="0" smtClean="0">
                <a:solidFill>
                  <a:schemeClr val="tx1"/>
                </a:solidFill>
                <a:latin typeface="+mj-lt"/>
                <a:ea typeface="黑体" panose="02010609060101010101" pitchFamily="49" charset="-122"/>
                <a:cs typeface="+mj-lt"/>
                <a:sym typeface="+mn-ea"/>
              </a:rPr>
              <a:t>函数。因此，</a:t>
            </a:r>
            <a:r>
              <a:rPr lang="en-US" altLang="zh-CN" sz="2100" b="1" dirty="0" smtClean="0">
                <a:solidFill>
                  <a:schemeClr val="tx1"/>
                </a:solidFill>
                <a:latin typeface="+mj-lt"/>
                <a:ea typeface="黑体" panose="02010609060101010101" pitchFamily="49" charset="-122"/>
                <a:cs typeface="+mj-lt"/>
                <a:sym typeface="+mn-ea"/>
              </a:rPr>
              <a:t>reduce()</a:t>
            </a:r>
            <a:r>
              <a:rPr lang="zh-CN" altLang="en-US" sz="2100" b="1" dirty="0" smtClean="0">
                <a:solidFill>
                  <a:schemeClr val="tx1"/>
                </a:solidFill>
                <a:latin typeface="+mj-lt"/>
                <a:ea typeface="黑体" panose="02010609060101010101" pitchFamily="49" charset="-122"/>
                <a:cs typeface="+mj-lt"/>
                <a:sym typeface="+mn-ea"/>
              </a:rPr>
              <a:t>函数的输入如下：</a:t>
            </a:r>
            <a:endParaRPr lang="zh-CN" altLang="en-US" sz="2100" b="1" dirty="0" smtClean="0">
              <a:solidFill>
                <a:schemeClr val="tx1"/>
              </a:solidFill>
              <a:latin typeface="+mj-lt"/>
              <a:ea typeface="黑体" panose="02010609060101010101" pitchFamily="49" charset="-122"/>
              <a:cs typeface="+mj-lt"/>
              <a:sym typeface="+mn-ea"/>
            </a:endParaRPr>
          </a:p>
        </p:txBody>
      </p:sp>
      <p:sp>
        <p:nvSpPr>
          <p:cNvPr id="64514" name="Rectangle 2"/>
          <p:cNvSpPr>
            <a:spLocks noChangeArrowheads="1"/>
          </p:cNvSpPr>
          <p:nvPr>
            <p:custDataLst>
              <p:tags r:id="rId4"/>
            </p:custDataLst>
          </p:nvPr>
        </p:nvSpPr>
        <p:spPr bwMode="auto">
          <a:xfrm>
            <a:off x="1466215" y="4426585"/>
            <a:ext cx="6489065" cy="626745"/>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anchor="ctr" anchorCtr="0" compatLnSpc="1">
            <a:noAutofit/>
          </a:bodyPr>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000" b="0" i="0" u="none" strike="noStrike" cap="none" normalizeH="0" baseline="0" dirty="0" smtClean="0">
                <a:ln>
                  <a:noFill/>
                </a:ln>
                <a:solidFill>
                  <a:srgbClr val="333333"/>
                </a:solidFill>
                <a:effectLst/>
                <a:latin typeface="Times New Roman" panose="02020603050405020304" pitchFamily="18" charset="0"/>
                <a:ea typeface="宋体" panose="02010600030101010101" pitchFamily="2" charset="-122"/>
                <a:cs typeface="Times New Roman" panose="02020603050405020304" pitchFamily="18" charset="0"/>
              </a:rPr>
              <a:t>(1949, [111, 78]) </a:t>
            </a:r>
            <a:endParaRPr kumimoji="0" lang="en-US" altLang="zh-CN" sz="2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000" b="0" i="0" u="none" strike="noStrike" cap="none" normalizeH="0" baseline="0" dirty="0" smtClean="0">
                <a:ln>
                  <a:noFill/>
                </a:ln>
                <a:solidFill>
                  <a:srgbClr val="333333"/>
                </a:solidFill>
                <a:effectLst/>
                <a:latin typeface="Times New Roman" panose="02020603050405020304" pitchFamily="18" charset="0"/>
                <a:ea typeface="宋体" panose="02010600030101010101" pitchFamily="2" charset="-122"/>
                <a:cs typeface="Times New Roman" panose="02020603050405020304" pitchFamily="18" charset="0"/>
              </a:rPr>
              <a:t>(1950, [0, 22, −11])</a:t>
            </a:r>
            <a:endParaRPr kumimoji="0" lang="en-US" altLang="zh-CN" sz="2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p:txBody>
      </p:sp>
      <p:sp>
        <p:nvSpPr>
          <p:cNvPr id="5" name="Rectangle 3"/>
          <p:cNvSpPr>
            <a:spLocks noGrp="1" noRot="1"/>
          </p:cNvSpPr>
          <p:nvPr>
            <p:custDataLst>
              <p:tags r:id="rId5"/>
            </p:custDataLst>
          </p:nvPr>
        </p:nvSpPr>
        <p:spPr>
          <a:xfrm>
            <a:off x="165735" y="5067935"/>
            <a:ext cx="8848725" cy="7169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800"/>
              </a:spcBef>
              <a:buSzTx/>
              <a:buFont typeface="Wingdings" panose="05000000000000000000" pitchFamily="2" charset="2"/>
              <a:buNone/>
            </a:pPr>
            <a:r>
              <a:rPr lang="en-US" altLang="zh-CN" sz="2100" b="1" dirty="0" smtClean="0">
                <a:solidFill>
                  <a:schemeClr val="tx1"/>
                </a:solidFill>
                <a:latin typeface="+mj-lt"/>
                <a:ea typeface="黑体" panose="02010609060101010101" pitchFamily="49" charset="-122"/>
                <a:cs typeface="+mj-lt"/>
                <a:sym typeface="+mn-ea"/>
              </a:rPr>
              <a:t>        - </a:t>
            </a:r>
            <a:r>
              <a:rPr lang="zh-CN" altLang="en-US" sz="2100" b="1" dirty="0" smtClean="0">
                <a:solidFill>
                  <a:schemeClr val="tx1"/>
                </a:solidFill>
                <a:latin typeface="+mj-lt"/>
                <a:ea typeface="黑体" panose="02010609060101010101" pitchFamily="49" charset="-122"/>
                <a:cs typeface="+mj-lt"/>
                <a:sym typeface="+mn-ea"/>
              </a:rPr>
              <a:t>接下来，</a:t>
            </a:r>
            <a:r>
              <a:rPr lang="en-US" altLang="zh-CN" sz="2100" b="1" dirty="0" smtClean="0">
                <a:solidFill>
                  <a:schemeClr val="tx1"/>
                </a:solidFill>
                <a:latin typeface="+mj-lt"/>
                <a:ea typeface="黑体" panose="02010609060101010101" pitchFamily="49" charset="-122"/>
                <a:cs typeface="+mj-lt"/>
                <a:sym typeface="+mn-ea"/>
              </a:rPr>
              <a:t>reduce()</a:t>
            </a:r>
            <a:r>
              <a:rPr lang="zh-CN" altLang="en-US" sz="2100" b="1" dirty="0" smtClean="0">
                <a:solidFill>
                  <a:schemeClr val="tx1"/>
                </a:solidFill>
                <a:latin typeface="+mj-lt"/>
                <a:ea typeface="黑体" panose="02010609060101010101" pitchFamily="49" charset="-122"/>
                <a:cs typeface="+mj-lt"/>
                <a:sym typeface="+mn-ea"/>
              </a:rPr>
              <a:t>函数遍历整个列表并从中找出每一年的全球最高气温记录：</a:t>
            </a:r>
            <a:endParaRPr lang="zh-CN" altLang="en-US" sz="2100" b="1" dirty="0" smtClean="0">
              <a:solidFill>
                <a:schemeClr val="tx1"/>
              </a:solidFill>
              <a:latin typeface="+mj-lt"/>
              <a:ea typeface="黑体" panose="02010609060101010101" pitchFamily="49" charset="-122"/>
              <a:cs typeface="+mj-lt"/>
              <a:sym typeface="+mn-ea"/>
            </a:endParaRPr>
          </a:p>
        </p:txBody>
      </p:sp>
      <p:sp>
        <p:nvSpPr>
          <p:cNvPr id="64515" name="Rectangle 3"/>
          <p:cNvSpPr>
            <a:spLocks noChangeArrowheads="1"/>
          </p:cNvSpPr>
          <p:nvPr>
            <p:custDataLst>
              <p:tags r:id="rId6"/>
            </p:custDataLst>
          </p:nvPr>
        </p:nvSpPr>
        <p:spPr bwMode="auto">
          <a:xfrm>
            <a:off x="1492250" y="5740400"/>
            <a:ext cx="6440170" cy="558165"/>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anchor="ctr" anchorCtr="0" compatLnSpc="1">
            <a:noAutofit/>
          </a:bodyPr>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000" b="0" i="0" u="none" strike="noStrike" cap="none" normalizeH="0" baseline="0" dirty="0" smtClean="0">
                <a:ln>
                  <a:noFill/>
                </a:ln>
                <a:solidFill>
                  <a:srgbClr val="333333"/>
                </a:solidFill>
                <a:effectLst/>
                <a:latin typeface="Times New Roman" panose="02020603050405020304" pitchFamily="18" charset="0"/>
                <a:ea typeface="宋体" panose="02010600030101010101" pitchFamily="2" charset="-122"/>
                <a:cs typeface="Times New Roman" panose="02020603050405020304" pitchFamily="18" charset="0"/>
              </a:rPr>
              <a:t>(1949, 111) </a:t>
            </a:r>
            <a:endParaRPr kumimoji="0" lang="en-US" altLang="zh-CN" sz="2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000" b="0" i="0" u="none" strike="noStrike" cap="none" normalizeH="0" baseline="0" dirty="0" smtClean="0">
                <a:ln>
                  <a:noFill/>
                </a:ln>
                <a:solidFill>
                  <a:srgbClr val="333333"/>
                </a:solidFill>
                <a:effectLst/>
                <a:latin typeface="Times New Roman" panose="02020603050405020304" pitchFamily="18" charset="0"/>
                <a:ea typeface="宋体" panose="02010600030101010101" pitchFamily="2" charset="-122"/>
                <a:cs typeface="Times New Roman" panose="02020603050405020304" pitchFamily="18" charset="0"/>
              </a:rPr>
              <a:t>(1950, 22) </a:t>
            </a:r>
            <a:endParaRPr kumimoji="0" lang="en-US" altLang="zh-CN" sz="2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23900"/>
            <a:ext cx="8828405" cy="347281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1. </a:t>
            </a:r>
            <a:r>
              <a:rPr dirty="0" smtClean="0">
                <a:solidFill>
                  <a:srgbClr val="134AD5"/>
                </a:solidFill>
                <a:ea typeface="黑体" panose="02010609060101010101" pitchFamily="49" charset="-122"/>
                <a:cs typeface="+mn-lt"/>
                <a:sym typeface="+mn-ea"/>
              </a:rPr>
              <a:t>Hadoop MapReduce</a:t>
            </a:r>
            <a:r>
              <a:rPr lang="zh-CN" dirty="0" smtClean="0">
                <a:solidFill>
                  <a:srgbClr val="134AD5"/>
                </a:solidFill>
                <a:ea typeface="黑体" panose="02010609060101010101" pitchFamily="49" charset="-122"/>
                <a:cs typeface="+mn-lt"/>
                <a:sym typeface="+mn-ea"/>
              </a:rPr>
              <a:t>（续）</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b="1" dirty="0" smtClean="0">
                <a:solidFill>
                  <a:schemeClr val="tx2">
                    <a:lumMod val="75000"/>
                    <a:lumOff val="25000"/>
                  </a:schemeClr>
                </a:solidFill>
                <a:ea typeface="黑体" panose="02010609060101010101" pitchFamily="49" charset="-122"/>
                <a:cs typeface="+mn-lt"/>
                <a:sym typeface="+mn-ea"/>
              </a:rPr>
              <a:t>    * </a:t>
            </a:r>
            <a:r>
              <a:rPr lang="zh-CN" altLang="en-US" sz="2200" b="1" dirty="0" smtClean="0">
                <a:solidFill>
                  <a:schemeClr val="tx2">
                    <a:lumMod val="75000"/>
                    <a:lumOff val="25000"/>
                  </a:schemeClr>
                </a:solidFill>
                <a:ea typeface="黑体" panose="02010609060101010101" pitchFamily="49" charset="-122"/>
                <a:cs typeface="+mn-lt"/>
                <a:sym typeface="+mn-ea"/>
              </a:rPr>
              <a:t>Hadoop MapReduce 2.0 具有与 Hadoop MapReduce1.0 相同的编程模型和数据处理引擎，其</a:t>
            </a:r>
            <a:r>
              <a:rPr lang="zh-CN" altLang="en-US" sz="2200" b="1" u="sng" dirty="0" smtClean="0">
                <a:solidFill>
                  <a:schemeClr val="tx2">
                    <a:lumMod val="75000"/>
                    <a:lumOff val="25000"/>
                  </a:schemeClr>
                </a:solidFill>
                <a:ea typeface="黑体" panose="02010609060101010101" pitchFamily="49" charset="-122"/>
                <a:cs typeface="+mn-lt"/>
                <a:sym typeface="+mn-ea"/>
              </a:rPr>
              <a:t>主要区别在于运行时环境</a:t>
            </a:r>
            <a:r>
              <a:rPr lang="zh-CN" altLang="en-US" sz="2200" b="1" dirty="0" smtClean="0">
                <a:solidFill>
                  <a:schemeClr val="tx2">
                    <a:lumMod val="75000"/>
                    <a:lumOff val="25000"/>
                  </a:schemeClr>
                </a:solidFill>
                <a:ea typeface="黑体" panose="02010609060101010101" pitchFamily="49" charset="-122"/>
                <a:cs typeface="+mn-lt"/>
                <a:sym typeface="+mn-ea"/>
              </a:rPr>
              <a:t>，如图 6-3所示。</a:t>
            </a:r>
            <a:endParaRPr lang="zh-CN" altLang="en-US" sz="22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b="1" dirty="0" smtClean="0">
                <a:solidFill>
                  <a:schemeClr val="tx2">
                    <a:lumMod val="75000"/>
                    <a:lumOff val="25000"/>
                  </a:schemeClr>
                </a:solidFill>
                <a:ea typeface="黑体" panose="02010609060101010101" pitchFamily="49" charset="-122"/>
                <a:cs typeface="+mn-lt"/>
                <a:sym typeface="+mn-ea"/>
              </a:rPr>
              <a:t>    * </a:t>
            </a:r>
            <a:r>
              <a:rPr lang="zh-CN" altLang="en-US" sz="2200" b="1" dirty="0" smtClean="0">
                <a:solidFill>
                  <a:schemeClr val="tx2">
                    <a:lumMod val="75000"/>
                    <a:lumOff val="25000"/>
                  </a:schemeClr>
                </a:solidFill>
                <a:ea typeface="黑体" panose="02010609060101010101" pitchFamily="49" charset="-122"/>
                <a:cs typeface="+mn-lt"/>
                <a:sym typeface="+mn-ea"/>
              </a:rPr>
              <a:t>Hadoop MapReduce 2.0是一种运行在资源管理框架—YARN 之上的 MapReduce 计算框架，其运行时环境不再由 JobTracker 和 TaskTracker 等服务组成，而是由通用</a:t>
            </a:r>
            <a:r>
              <a:rPr lang="zh-CN" altLang="en-US" sz="2200" b="1" u="sng" dirty="0" smtClean="0">
                <a:solidFill>
                  <a:schemeClr val="tx2">
                    <a:lumMod val="75000"/>
                    <a:lumOff val="25000"/>
                  </a:schemeClr>
                </a:solidFill>
                <a:ea typeface="黑体" panose="02010609060101010101" pitchFamily="49" charset="-122"/>
                <a:cs typeface="+mn-lt"/>
                <a:sym typeface="+mn-ea"/>
              </a:rPr>
              <a:t>资源管理系统YARN和作业控制进程 ApplicationMaster</a:t>
            </a:r>
            <a:r>
              <a:rPr lang="zh-CN" altLang="en-US" sz="2200" b="1" dirty="0" smtClean="0">
                <a:solidFill>
                  <a:schemeClr val="tx2">
                    <a:lumMod val="75000"/>
                    <a:lumOff val="25000"/>
                  </a:schemeClr>
                </a:solidFill>
                <a:ea typeface="黑体" panose="02010609060101010101" pitchFamily="49" charset="-122"/>
                <a:cs typeface="+mn-lt"/>
                <a:sym typeface="+mn-ea"/>
              </a:rPr>
              <a:t> 组成。其中，YARN 负责资源管理和调度，而 ApplicationMaster仅负责一个作业的管理。</a:t>
            </a:r>
            <a:endParaRPr lang="zh-CN" altLang="en-US" sz="2200" b="1" dirty="0" smtClean="0">
              <a:solidFill>
                <a:schemeClr val="tx2">
                  <a:lumMod val="75000"/>
                  <a:lumOff val="25000"/>
                </a:schemeClr>
              </a:solidFill>
              <a:ea typeface="黑体" panose="02010609060101010101" pitchFamily="49" charset="-122"/>
              <a:cs typeface="+mn-lt"/>
              <a:sym typeface="+mn-ea"/>
            </a:endParaRPr>
          </a:p>
        </p:txBody>
      </p:sp>
      <p:pic>
        <p:nvPicPr>
          <p:cNvPr id="17" name="image129.png"/>
          <p:cNvPicPr>
            <a:picLocks noChangeAspect="1"/>
          </p:cNvPicPr>
          <p:nvPr>
            <p:custDataLst>
              <p:tags r:id="rId2"/>
            </p:custDataLst>
          </p:nvPr>
        </p:nvPicPr>
        <p:blipFill>
          <a:blip r:embed="rId3" cstate="print"/>
          <a:stretch>
            <a:fillRect/>
          </a:stretch>
        </p:blipFill>
        <p:spPr>
          <a:xfrm>
            <a:off x="395696" y="4275353"/>
            <a:ext cx="8386898" cy="1944000"/>
          </a:xfrm>
          <a:prstGeom prst="rect">
            <a:avLst/>
          </a:prstGeom>
        </p:spPr>
      </p:pic>
      <p:sp>
        <p:nvSpPr>
          <p:cNvPr id="8" name="TextBox 7"/>
          <p:cNvSpPr txBox="1"/>
          <p:nvPr>
            <p:custDataLst>
              <p:tags r:id="rId4"/>
            </p:custDataLst>
          </p:nvPr>
        </p:nvSpPr>
        <p:spPr>
          <a:xfrm>
            <a:off x="973455" y="6296660"/>
            <a:ext cx="7139305"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6-3 </a:t>
            </a:r>
            <a:r>
              <a:rPr lang="zh-CN" altLang="en-US" sz="2000" dirty="0"/>
              <a:t>以 MapReduce 为核心和以 YARN 为核心的软件栈对比</a:t>
            </a:r>
            <a:endParaRPr lang="zh-CN" altLang="en-US" sz="2000" dirty="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363410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2. </a:t>
            </a:r>
            <a:r>
              <a:rPr dirty="0" smtClean="0">
                <a:solidFill>
                  <a:srgbClr val="134AD5"/>
                </a:solidFill>
                <a:ea typeface="黑体" panose="02010609060101010101" pitchFamily="49" charset="-122"/>
                <a:cs typeface="+mn-lt"/>
                <a:sym typeface="+mn-ea"/>
              </a:rPr>
              <a:t>HDFS</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Hadoop 分布式文件系统（Hadoop Distributed File System，HDFS）是 Hadoop 生态系统中数据存储的基础。</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早期的 HDFS 是按照 Google 文件系统（Google File System，GFS）的思想设计的，因此 HDFS 通常被认为是 GFS 的开源版本。</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solidFill>
                  <a:schemeClr val="tx1"/>
                </a:solidFill>
                <a:ea typeface="宋体" panose="02010600030101010101" pitchFamily="2" charset="-122"/>
                <a:cs typeface="+mn-lt"/>
                <a:sym typeface="+mn-ea"/>
              </a:rPr>
              <a:t>      - 但是，二者并不是完全相同的 ，如 HDFS 不支持 GFS 的快照（Snapshot）、记录追加操作，以及惰性垃圾回收策略等。</a:t>
            </a:r>
            <a:endParaRPr lang="en-US" altLang="zh-CN" sz="2300" b="1"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53670" y="867410"/>
            <a:ext cx="8873490" cy="521462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3. </a:t>
            </a:r>
            <a:r>
              <a:rPr dirty="0" smtClean="0">
                <a:solidFill>
                  <a:srgbClr val="134AD5"/>
                </a:solidFill>
                <a:ea typeface="黑体" panose="02010609060101010101" pitchFamily="49" charset="-122"/>
                <a:cs typeface="+mn-lt"/>
                <a:sym typeface="+mn-ea"/>
              </a:rPr>
              <a:t>H</a:t>
            </a:r>
            <a:r>
              <a:rPr lang="en-US" dirty="0" smtClean="0">
                <a:solidFill>
                  <a:srgbClr val="134AD5"/>
                </a:solidFill>
                <a:ea typeface="黑体" panose="02010609060101010101" pitchFamily="49" charset="-122"/>
                <a:cs typeface="+mn-lt"/>
                <a:sym typeface="+mn-ea"/>
              </a:rPr>
              <a:t>Base</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HBase（Hadoop Database）是一种支持 MapReduce处理的，面向结构化数据的可伸缩、高可靠、高性能、分布式和面向列的动态模式数据库。</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与传统关系数据库不同的是，HBase 采用 Google BigTable 数据模型。</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HBase 较好地支持大规模数据的随机、实时读写操作。</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HBase 在 Hadoop 的基础上提供了类似于 BigTable 的数据管理功能。</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与传统关系数据库不同的是，HBase 是</a:t>
            </a:r>
            <a:r>
              <a:rPr lang="en-US" altLang="zh-CN" sz="2300" b="1" u="sng" dirty="0" smtClean="0">
                <a:solidFill>
                  <a:schemeClr val="tx2">
                    <a:lumMod val="75000"/>
                    <a:lumOff val="25000"/>
                  </a:schemeClr>
                </a:solidFill>
                <a:ea typeface="黑体" panose="02010609060101010101" pitchFamily="49" charset="-122"/>
                <a:cs typeface="+mn-lt"/>
                <a:sym typeface="+mn-ea"/>
              </a:rPr>
              <a:t>非结构化的、多版本的、面向列的、开源的数据库</a:t>
            </a:r>
            <a:r>
              <a:rPr lang="en-US" altLang="zh-CN" sz="2300" b="1" dirty="0" smtClean="0">
                <a:solidFill>
                  <a:schemeClr val="tx2">
                    <a:lumMod val="75000"/>
                    <a:lumOff val="25000"/>
                  </a:schemeClr>
                </a:solidFill>
                <a:ea typeface="黑体" panose="02010609060101010101" pitchFamily="49" charset="-122"/>
                <a:cs typeface="+mn-lt"/>
                <a:sym typeface="+mn-ea"/>
              </a:rPr>
              <a:t>。</a:t>
            </a:r>
            <a:endParaRPr lang="en-US" altLang="zh-CN" sz="2300" b="1"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95655"/>
            <a:ext cx="8828405" cy="571563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4. </a:t>
            </a:r>
            <a:r>
              <a:rPr dirty="0" smtClean="0">
                <a:solidFill>
                  <a:srgbClr val="134AD5"/>
                </a:solidFill>
                <a:ea typeface="黑体" panose="02010609060101010101" pitchFamily="49" charset="-122"/>
                <a:cs typeface="+mn-lt"/>
                <a:sym typeface="+mn-ea"/>
              </a:rPr>
              <a:t>H</a:t>
            </a:r>
            <a:r>
              <a:rPr lang="en-US" dirty="0" smtClean="0">
                <a:solidFill>
                  <a:srgbClr val="134AD5"/>
                </a:solidFill>
                <a:ea typeface="黑体" panose="02010609060101010101" pitchFamily="49" charset="-122"/>
                <a:cs typeface="+mn-lt"/>
                <a:sym typeface="+mn-ea"/>
              </a:rPr>
              <a:t>ive</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Hive 是基于 Hadoop 的一个</a:t>
            </a:r>
            <a:r>
              <a:rPr lang="en-US" altLang="zh-CN" sz="2300" b="1" u="sng" dirty="0" smtClean="0">
                <a:solidFill>
                  <a:schemeClr val="tx2">
                    <a:lumMod val="75000"/>
                    <a:lumOff val="25000"/>
                  </a:schemeClr>
                </a:solidFill>
                <a:ea typeface="黑体" panose="02010609060101010101" pitchFamily="49" charset="-122"/>
                <a:cs typeface="+mn-lt"/>
                <a:sym typeface="+mn-ea"/>
              </a:rPr>
              <a:t>数据仓库工具</a:t>
            </a:r>
            <a:r>
              <a:rPr lang="en-US" altLang="zh-CN" sz="2300" b="1" dirty="0" smtClean="0">
                <a:solidFill>
                  <a:schemeClr val="tx2">
                    <a:lumMod val="75000"/>
                    <a:lumOff val="25000"/>
                  </a:schemeClr>
                </a:solidFill>
                <a:ea typeface="黑体" panose="02010609060101010101" pitchFamily="49" charset="-122"/>
                <a:cs typeface="+mn-lt"/>
                <a:sym typeface="+mn-ea"/>
              </a:rPr>
              <a:t>，可以将结构化的数据文件映射为一张数据库表，并提供简单的 HiveQL 查询功能，并将 HiveQL 语句转换为 MapReduce 任务运行。</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最初，Hive 是由 Facebook 开源，主要用于解决海量结构化日志数据的统计问题。</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Hive 的主要特色在于定义了一种类似 SQL 的查询语言（HiveQL，HQL），并支持将 HQL转化成 MapReduce 任务，以便在 Hadoop 上执行。</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Hive 的主要应用场景是</a:t>
            </a:r>
            <a:r>
              <a:rPr lang="en-US" altLang="zh-CN" sz="2300" b="1" u="sng" dirty="0" smtClean="0">
                <a:solidFill>
                  <a:schemeClr val="tx2">
                    <a:lumMod val="75000"/>
                    <a:lumOff val="25000"/>
                  </a:schemeClr>
                </a:solidFill>
                <a:ea typeface="黑体" panose="02010609060101010101" pitchFamily="49" charset="-122"/>
                <a:cs typeface="+mn-lt"/>
                <a:sym typeface="+mn-ea"/>
              </a:rPr>
              <a:t>离线分析</a:t>
            </a:r>
            <a:r>
              <a:rPr lang="en-US" altLang="zh-CN" sz="2300" b="1" dirty="0" smtClean="0">
                <a:solidFill>
                  <a:schemeClr val="tx2">
                    <a:lumMod val="75000"/>
                    <a:lumOff val="25000"/>
                  </a:schemeClr>
                </a:solidFill>
                <a:ea typeface="黑体" panose="02010609060101010101" pitchFamily="49" charset="-122"/>
                <a:cs typeface="+mn-lt"/>
                <a:sym typeface="+mn-ea"/>
              </a:rPr>
              <a:t>。</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Hive 的</a:t>
            </a:r>
            <a:r>
              <a:rPr lang="en-US" altLang="zh-CN" sz="2300" b="1" u="sng" dirty="0" smtClean="0">
                <a:solidFill>
                  <a:schemeClr val="tx2">
                    <a:lumMod val="75000"/>
                    <a:lumOff val="25000"/>
                  </a:schemeClr>
                </a:solidFill>
                <a:ea typeface="黑体" panose="02010609060101010101" pitchFamily="49" charset="-122"/>
                <a:cs typeface="+mn-lt"/>
                <a:sym typeface="+mn-ea"/>
              </a:rPr>
              <a:t>优点</a:t>
            </a:r>
            <a:r>
              <a:rPr lang="en-US" altLang="zh-CN" sz="2300" b="1" dirty="0" smtClean="0">
                <a:solidFill>
                  <a:schemeClr val="tx2">
                    <a:lumMod val="75000"/>
                    <a:lumOff val="25000"/>
                  </a:schemeClr>
                </a:solidFill>
                <a:ea typeface="黑体" panose="02010609060101010101" pitchFamily="49" charset="-122"/>
                <a:cs typeface="+mn-lt"/>
                <a:sym typeface="+mn-ea"/>
              </a:rPr>
              <a:t>是学习成本低，可以通过类似于 SQL 的语句快速实现简单的 MapReduce 统计，不需要专门的 MapReduce 应用，可以较好地满足基于数据仓库的统计分析需要。</a:t>
            </a:r>
            <a:endParaRPr lang="en-US" altLang="zh-CN" sz="2300" b="1"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528383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5. </a:t>
            </a:r>
            <a:r>
              <a:rPr lang="en-US" dirty="0" smtClean="0">
                <a:solidFill>
                  <a:srgbClr val="134AD5"/>
                </a:solidFill>
                <a:ea typeface="黑体" panose="02010609060101010101" pitchFamily="49" charset="-122"/>
                <a:cs typeface="+mn-lt"/>
                <a:sym typeface="+mn-ea"/>
              </a:rPr>
              <a:t>Pig</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Pig 建立在 MapReduce 之上，主要目的是</a:t>
            </a:r>
            <a:r>
              <a:rPr lang="en-US" altLang="zh-CN" sz="2300" b="1" u="sng" dirty="0" smtClean="0">
                <a:solidFill>
                  <a:schemeClr val="tx2">
                    <a:lumMod val="75000"/>
                    <a:lumOff val="25000"/>
                  </a:schemeClr>
                </a:solidFill>
                <a:ea typeface="黑体" panose="02010609060101010101" pitchFamily="49" charset="-122"/>
                <a:cs typeface="+mn-lt"/>
                <a:sym typeface="+mn-ea"/>
              </a:rPr>
              <a:t>弥补 MapReduce 编程的复杂性</a:t>
            </a:r>
            <a:r>
              <a:rPr lang="en-US" altLang="zh-CN" sz="2300" b="1" dirty="0" smtClean="0">
                <a:solidFill>
                  <a:schemeClr val="tx2">
                    <a:lumMod val="75000"/>
                    <a:lumOff val="25000"/>
                  </a:schemeClr>
                </a:solidFill>
                <a:ea typeface="黑体" panose="02010609060101010101" pitchFamily="49" charset="-122"/>
                <a:cs typeface="+mn-lt"/>
                <a:sym typeface="+mn-ea"/>
              </a:rPr>
              <a:t>—程序员不仅需要关注数据，还需要关注 MapReduce 的执行过程，如编写 Mapper 和 Reducer、编译</a:t>
            </a:r>
            <a:r>
              <a:rPr lang="zh-CN" altLang="en-US" sz="2300" b="1" dirty="0" smtClean="0">
                <a:solidFill>
                  <a:schemeClr val="tx2">
                    <a:lumMod val="75000"/>
                    <a:lumOff val="25000"/>
                  </a:schemeClr>
                </a:solidFill>
                <a:ea typeface="黑体" panose="02010609060101010101" pitchFamily="49" charset="-122"/>
                <a:cs typeface="+mn-lt"/>
                <a:sym typeface="+mn-ea"/>
              </a:rPr>
              <a:t>和</a:t>
            </a:r>
            <a:r>
              <a:rPr lang="en-US" altLang="zh-CN" sz="2300" b="1" dirty="0" smtClean="0">
                <a:solidFill>
                  <a:schemeClr val="tx2">
                    <a:lumMod val="75000"/>
                    <a:lumOff val="25000"/>
                  </a:schemeClr>
                </a:solidFill>
                <a:ea typeface="黑体" panose="02010609060101010101" pitchFamily="49" charset="-122"/>
                <a:cs typeface="+mn-lt"/>
                <a:sym typeface="+mn-ea"/>
              </a:rPr>
              <a:t>打包代码、提交作业和结果检索等。</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Pig 较好地封装了 MapReduce 的处理过程，使程序员更加关注数据，而不是程序的执行过程。</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Pig 的</a:t>
            </a:r>
            <a:r>
              <a:rPr lang="en-US" altLang="zh-CN" sz="2300" b="1" u="sng" dirty="0" smtClean="0">
                <a:solidFill>
                  <a:schemeClr val="tx2">
                    <a:lumMod val="75000"/>
                    <a:lumOff val="25000"/>
                  </a:schemeClr>
                </a:solidFill>
                <a:ea typeface="黑体" panose="02010609060101010101" pitchFamily="49" charset="-122"/>
                <a:cs typeface="+mn-lt"/>
                <a:sym typeface="+mn-ea"/>
              </a:rPr>
              <a:t>核心是一种数据分析语言</a:t>
            </a:r>
            <a:r>
              <a:rPr lang="en-US" altLang="zh-CN" sz="2300" b="1" dirty="0" smtClean="0">
                <a:solidFill>
                  <a:schemeClr val="tx2">
                    <a:lumMod val="75000"/>
                    <a:lumOff val="25000"/>
                  </a:schemeClr>
                </a:solidFill>
                <a:ea typeface="黑体" panose="02010609060101010101" pitchFamily="49" charset="-122"/>
                <a:cs typeface="+mn-lt"/>
                <a:sym typeface="+mn-ea"/>
              </a:rPr>
              <a:t>，主要包含两个部分：</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1"/>
                </a:solidFill>
                <a:ea typeface="宋体" panose="02010600030101010101" pitchFamily="2" charset="-122"/>
                <a:cs typeface="+mn-lt"/>
                <a:sym typeface="+mn-ea"/>
              </a:rPr>
              <a:t>      - 一是 Pig Latin 语言，即数据分析的描述语言；</a:t>
            </a:r>
            <a:endParaRPr lang="en-US" altLang="zh-CN" sz="2300" b="1"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1"/>
                </a:solidFill>
                <a:ea typeface="宋体" panose="02010600030101010101" pitchFamily="2" charset="-122"/>
                <a:cs typeface="+mn-lt"/>
                <a:sym typeface="+mn-ea"/>
              </a:rPr>
              <a:t>      - 二是 Pig 执行环境，即Pig Latin 的执行环境，如单个 JVM 本地执行环境和 Hadoop 集群上的分布式执行环境。</a:t>
            </a:r>
            <a:endParaRPr lang="en-US" altLang="zh-CN" sz="2300" b="1"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11125" y="795655"/>
            <a:ext cx="8883650" cy="48196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ea typeface="宋体" panose="02010600030101010101" pitchFamily="2" charset="-122"/>
                <a:sym typeface="+mn-ea"/>
              </a:rPr>
              <a:t> </a:t>
            </a:r>
            <a:r>
              <a:rPr lang="en-US" altLang="zh-CN" sz="2800" dirty="0">
                <a:solidFill>
                  <a:srgbClr val="FF0000"/>
                </a:solidFill>
                <a:ea typeface="宋体" panose="02010600030101010101" pitchFamily="2" charset="-122"/>
                <a:sym typeface="+mn-ea"/>
              </a:rPr>
              <a:t>本章学习提示及要求</a:t>
            </a:r>
            <a:endParaRPr lang="en-US" altLang="zh-CN" sz="2800" dirty="0">
              <a:solidFill>
                <a:srgbClr val="FF0000"/>
              </a:solidFill>
              <a:ea typeface="宋体" panose="02010600030101010101" pitchFamily="2" charset="-122"/>
              <a:sym typeface="+mn-ea"/>
            </a:endParaRPr>
          </a:p>
        </p:txBody>
      </p:sp>
      <p:pic>
        <p:nvPicPr>
          <p:cNvPr id="2" name="图片 1"/>
          <p:cNvPicPr>
            <a:picLocks noChangeAspect="1"/>
          </p:cNvPicPr>
          <p:nvPr>
            <p:custDataLst>
              <p:tags r:id="rId2"/>
            </p:custDataLst>
          </p:nvPr>
        </p:nvPicPr>
        <p:blipFill>
          <a:blip r:embed="rId3"/>
          <a:stretch>
            <a:fillRect/>
          </a:stretch>
        </p:blipFill>
        <p:spPr>
          <a:xfrm>
            <a:off x="97155" y="1308100"/>
            <a:ext cx="5248275" cy="3274695"/>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4403725" y="2717165"/>
            <a:ext cx="4658360" cy="3954780"/>
          </a:xfrm>
          <a:prstGeom prst="rect">
            <a:avLst/>
          </a:prstGeom>
        </p:spPr>
      </p:pic>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742680" cy="390652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6. Mahout</a:t>
            </a:r>
            <a:endParaRPr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Mahout 的主要目标是提供可扩展的机器学习算法及其实现，旨在帮助开发人员更加方便快捷地创建智能应用程序。</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目前，Mahout 支持聚类、分类、贝叶斯、k-means 聚类和遗传算法等常用的机器学习或数据挖掘算法。</a:t>
            </a:r>
            <a:endParaRPr lang="en-US" altLang="zh-CN" sz="2300" b="1"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b="1" dirty="0" smtClean="0">
                <a:solidFill>
                  <a:schemeClr val="tx2">
                    <a:lumMod val="75000"/>
                    <a:lumOff val="25000"/>
                  </a:schemeClr>
                </a:solidFill>
                <a:ea typeface="黑体" panose="02010609060101010101" pitchFamily="49" charset="-122"/>
                <a:cs typeface="+mn-lt"/>
                <a:sym typeface="+mn-ea"/>
              </a:rPr>
              <a:t>    * 除了算法，Mahout 还包含数据的导入、导出工具，与其他存储系统（如数据库、MongoDB  或 Cassandra）集成等支撑性框架。</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364172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400" dirty="0" smtClean="0">
                <a:solidFill>
                  <a:srgbClr val="134AD5"/>
                </a:solidFill>
                <a:ea typeface="黑体" panose="02010609060101010101" pitchFamily="49" charset="-122"/>
                <a:cs typeface="+mn-lt"/>
                <a:sym typeface="+mn-ea"/>
              </a:rPr>
              <a:t>  7. ZooKeeper</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ZooKeeper 主要解决的是</a:t>
            </a:r>
            <a:r>
              <a:rPr lang="en-US" altLang="zh-CN" sz="2300" u="sng" dirty="0" smtClean="0">
                <a:solidFill>
                  <a:schemeClr val="tx2">
                    <a:lumMod val="75000"/>
                    <a:lumOff val="25000"/>
                  </a:schemeClr>
                </a:solidFill>
                <a:ea typeface="黑体" panose="02010609060101010101" pitchFamily="49" charset="-122"/>
                <a:cs typeface="+mn-lt"/>
                <a:sym typeface="+mn-ea"/>
              </a:rPr>
              <a:t>分布式环境下的协作服务问题</a:t>
            </a:r>
            <a:r>
              <a:rPr lang="en-US" altLang="zh-CN" sz="2300" dirty="0" smtClean="0">
                <a:solidFill>
                  <a:schemeClr val="tx2">
                    <a:lumMod val="75000"/>
                    <a:lumOff val="25000"/>
                  </a:schemeClr>
                </a:solidFill>
                <a:ea typeface="黑体" panose="02010609060101010101" pitchFamily="49" charset="-122"/>
                <a:cs typeface="+mn-lt"/>
                <a:sym typeface="+mn-ea"/>
              </a:rPr>
              <a:t>，包括命名服务、状态同步、集群管理、配置同步、分布式锁、队列管理等。</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ZooKeeper 允许分布式进程可通过共享的、与标准文件系统类似的分层命名空间相互协调。</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ZooKeeper 在内存中保存数据，可以确保高吞吐量和低延迟。</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269875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400" dirty="0" smtClean="0">
                <a:solidFill>
                  <a:srgbClr val="134AD5"/>
                </a:solidFill>
                <a:ea typeface="黑体" panose="02010609060101010101" pitchFamily="49" charset="-122"/>
                <a:cs typeface="+mn-lt"/>
                <a:sym typeface="+mn-ea"/>
              </a:rPr>
              <a:t>  8. Flume </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Flume 主要解决的是</a:t>
            </a:r>
            <a:r>
              <a:rPr lang="en-US" altLang="zh-CN" sz="2300" u="sng" dirty="0" smtClean="0">
                <a:solidFill>
                  <a:schemeClr val="tx2">
                    <a:lumMod val="75000"/>
                    <a:lumOff val="25000"/>
                  </a:schemeClr>
                </a:solidFill>
                <a:ea typeface="黑体" panose="02010609060101010101" pitchFamily="49" charset="-122"/>
                <a:cs typeface="+mn-lt"/>
                <a:sym typeface="+mn-ea"/>
              </a:rPr>
              <a:t>日志类数据</a:t>
            </a:r>
            <a:r>
              <a:rPr lang="en-US" altLang="zh-CN" sz="2300" dirty="0" smtClean="0">
                <a:solidFill>
                  <a:schemeClr val="tx2">
                    <a:lumMod val="75000"/>
                    <a:lumOff val="25000"/>
                  </a:schemeClr>
                </a:solidFill>
                <a:ea typeface="黑体" panose="02010609060101010101" pitchFamily="49" charset="-122"/>
                <a:cs typeface="+mn-lt"/>
                <a:sym typeface="+mn-ea"/>
              </a:rPr>
              <a:t>的收集和处理问题。</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Flume 最早是 Cloudera 公司提供的日志收集系统，目前已成为 Apache 旗下的一个孵化项目，Flume 支持在日志系统中定制其数据发送方，用于收集日志数据。</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461200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400" dirty="0" smtClean="0">
                <a:solidFill>
                  <a:srgbClr val="134AD5"/>
                </a:solidFill>
                <a:ea typeface="黑体" panose="02010609060101010101" pitchFamily="49" charset="-122"/>
                <a:cs typeface="+mn-lt"/>
                <a:sym typeface="+mn-ea"/>
              </a:rPr>
              <a:t>  9. Sqoop</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Sqoop 是 SQL-to-Hadoop 的缩写，其主要设计目的是在 Hadoop（如 Hive 等）与传统的数据库（如 MySQL、PostgreSQL 等）之间进行</a:t>
            </a:r>
            <a:r>
              <a:rPr lang="en-US" altLang="zh-CN" sz="2300" u="sng" dirty="0" smtClean="0">
                <a:solidFill>
                  <a:schemeClr val="tx2">
                    <a:lumMod val="75000"/>
                    <a:lumOff val="25000"/>
                  </a:schemeClr>
                </a:solidFill>
                <a:ea typeface="黑体" panose="02010609060101010101" pitchFamily="49" charset="-122"/>
                <a:cs typeface="+mn-lt"/>
                <a:sym typeface="+mn-ea"/>
              </a:rPr>
              <a:t>数据的 ETL 操作</a:t>
            </a:r>
            <a:r>
              <a:rPr lang="en-US" altLang="zh-CN" sz="2300" dirty="0" smtClean="0">
                <a:solidFill>
                  <a:schemeClr val="tx2">
                    <a:lumMod val="75000"/>
                    <a:lumOff val="25000"/>
                  </a:schemeClr>
                </a:solidFill>
                <a:ea typeface="黑体" panose="02010609060101010101" pitchFamily="49" charset="-122"/>
                <a:cs typeface="+mn-lt"/>
                <a:sym typeface="+mn-ea"/>
              </a:rPr>
              <a:t>。</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因此，Sqoop可以将一个关系型数据库（如 Oracle、PostgreSQL 等）中的数据导入 HDFS，也可以将 HDFS 的数据导入关系型数据库。</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Sqoop 数据的导入和导出的特点在于通过 Hadoop MapReduce 完成数据的导入和导出工作，具备 MapReduce 的并行化和容错性。</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23900"/>
            <a:ext cx="8828405" cy="262001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rgbClr val="134AD5"/>
                </a:solidFill>
                <a:ea typeface="黑体" panose="02010609060101010101" pitchFamily="49" charset="-122"/>
                <a:cs typeface="+mn-lt"/>
                <a:sym typeface="+mn-ea"/>
              </a:rPr>
              <a:t>  * 随着大数据时代的到来及计算技术的不断发展，人们针对不同的需求提出了多种计算框架（如MapReduce、Tez、Spark、Storm 和 Druid等，如表 6-1所示），而这些不同计算框架进一步呈现出了相互集成的发展趋势。</a:t>
            </a:r>
            <a:endParaRPr lang="en-US" altLang="zh-CN" sz="22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rgbClr val="134AD5"/>
                </a:solidFill>
                <a:ea typeface="黑体" panose="02010609060101010101" pitchFamily="49" charset="-122"/>
                <a:cs typeface="+mn-lt"/>
                <a:sym typeface="+mn-ea"/>
              </a:rPr>
              <a:t>  * 其中，Spark 是应用最为广泛的计算框架之一。</a:t>
            </a:r>
            <a:endParaRPr lang="en-US" altLang="zh-CN" sz="2200" dirty="0" smtClean="0">
              <a:solidFill>
                <a:schemeClr val="tx2">
                  <a:lumMod val="75000"/>
                  <a:lumOff val="25000"/>
                </a:schemeClr>
              </a:solidFill>
              <a:ea typeface="黑体" panose="02010609060101010101" pitchFamily="49" charset="-122"/>
              <a:cs typeface="+mn-lt"/>
              <a:sym typeface="+mn-ea"/>
            </a:endParaRPr>
          </a:p>
        </p:txBody>
      </p:sp>
      <p:graphicFrame>
        <p:nvGraphicFramePr>
          <p:cNvPr id="4" name="表格 3"/>
          <p:cNvGraphicFramePr>
            <a:graphicFrameLocks noGrp="1"/>
          </p:cNvGraphicFramePr>
          <p:nvPr>
            <p:custDataLst>
              <p:tags r:id="rId2"/>
            </p:custDataLst>
          </p:nvPr>
        </p:nvGraphicFramePr>
        <p:xfrm>
          <a:off x="85725" y="3072765"/>
          <a:ext cx="8959850" cy="3710305"/>
        </p:xfrm>
        <a:graphic>
          <a:graphicData uri="http://schemas.openxmlformats.org/drawingml/2006/table">
            <a:tbl>
              <a:tblPr firstRow="1">
                <a:effectLst/>
                <a:tableStyleId>{5940675A-B579-460E-94D1-54222C63F5DA}</a:tableStyleId>
              </a:tblPr>
              <a:tblGrid>
                <a:gridCol w="1211580"/>
                <a:gridCol w="1323340"/>
                <a:gridCol w="6424930"/>
              </a:tblGrid>
              <a:tr h="407670">
                <a:tc>
                  <a:txBody>
                    <a:bodyPr/>
                    <a:p>
                      <a:pPr marL="208280">
                        <a:lnSpc>
                          <a:spcPts val="1160"/>
                        </a:lnSpc>
                      </a:pPr>
                      <a:endParaRPr lang="en-US" sz="1800" b="1" dirty="0">
                        <a:effectLst/>
                      </a:endParaRPr>
                    </a:p>
                    <a:p>
                      <a:pPr marL="208280">
                        <a:lnSpc>
                          <a:spcPts val="1160"/>
                        </a:lnSpc>
                      </a:pPr>
                      <a:r>
                        <a:rPr lang="en-US" sz="1800" b="1" dirty="0" err="1">
                          <a:solidFill>
                            <a:sysClr val="window" lastClr="FFFFFF"/>
                          </a:solidFill>
                          <a:effectLst/>
                          <a:latin typeface="Arial" panose="020B0604020202020204" pitchFamily="34" charset="0"/>
                        </a:rPr>
                        <a:t>计算框架</a:t>
                      </a:r>
                      <a:endParaRPr lang="en-US" sz="18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266700">
                        <a:lnSpc>
                          <a:spcPts val="1160"/>
                        </a:lnSpc>
                      </a:pPr>
                      <a:endParaRPr lang="en-US" sz="1800" b="1" dirty="0">
                        <a:effectLst/>
                      </a:endParaRPr>
                    </a:p>
                    <a:p>
                      <a:pPr marL="266700">
                        <a:lnSpc>
                          <a:spcPts val="1160"/>
                        </a:lnSpc>
                      </a:pPr>
                      <a:r>
                        <a:rPr lang="en-US" sz="1800" b="1" dirty="0" err="1">
                          <a:solidFill>
                            <a:sysClr val="window" lastClr="FFFFFF"/>
                          </a:solidFill>
                          <a:effectLst/>
                          <a:latin typeface="Arial" panose="020B0604020202020204" pitchFamily="34" charset="0"/>
                        </a:rPr>
                        <a:t>提出者</a:t>
                      </a:r>
                      <a:endParaRPr lang="en-US" sz="18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635" algn="ctr">
                        <a:lnSpc>
                          <a:spcPts val="1160"/>
                        </a:lnSpc>
                      </a:pPr>
                      <a:endParaRPr lang="en-US" sz="1800" b="1" dirty="0">
                        <a:effectLst/>
                      </a:endParaRPr>
                    </a:p>
                    <a:p>
                      <a:pPr marL="635" algn="ctr">
                        <a:lnSpc>
                          <a:spcPts val="1160"/>
                        </a:lnSpc>
                      </a:pPr>
                      <a:r>
                        <a:rPr lang="en-US" sz="1800" b="1" dirty="0" err="1">
                          <a:solidFill>
                            <a:sysClr val="window" lastClr="FFFFFF"/>
                          </a:solidFill>
                          <a:effectLst/>
                          <a:latin typeface="Arial" panose="020B0604020202020204" pitchFamily="34" charset="0"/>
                        </a:rPr>
                        <a:t>特点</a:t>
                      </a:r>
                      <a:endParaRPr lang="en-US" sz="18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r>
              <a:tr h="551180">
                <a:tc>
                  <a:txBody>
                    <a:bodyPr/>
                    <a:p>
                      <a:pPr>
                        <a:spcBef>
                          <a:spcPts val="60"/>
                        </a:spcBef>
                      </a:pPr>
                      <a:r>
                        <a:rPr lang="en-US" sz="1600" b="0" dirty="0">
                          <a:solidFill>
                            <a:sysClr val="windowText" lastClr="000000"/>
                          </a:solidFill>
                          <a:effectLst/>
                          <a:latin typeface="Arial" panose="020B0604020202020204" pitchFamily="34" charset="0"/>
                        </a:rPr>
                        <a:t> </a:t>
                      </a:r>
                      <a:r>
                        <a:rPr lang="en-US" sz="1600" b="0" spc="-5" dirty="0">
                          <a:solidFill>
                            <a:sysClr val="windowText" lastClr="000000"/>
                          </a:solidFill>
                          <a:effectLst/>
                          <a:latin typeface="Arial" panose="020B0604020202020204" pitchFamily="34" charset="0"/>
                        </a:rPr>
                        <a:t>MapReduce</a:t>
                      </a:r>
                      <a:endParaRPr lang="zh-CN" sz="1600" b="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269875"/>
                      <a:r>
                        <a:rPr lang="en-US" sz="1600" b="0" spc="-5">
                          <a:solidFill>
                            <a:sysClr val="windowText" lastClr="000000"/>
                          </a:solidFill>
                          <a:effectLst/>
                          <a:latin typeface="Arial" panose="020B0604020202020204" pitchFamily="34" charset="0"/>
                        </a:rPr>
                        <a:t>Google</a:t>
                      </a:r>
                      <a:endParaRPr lang="en-US" sz="1600" b="0" spc="-5">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230" algn="just" defTabSz="914400" rtl="0" eaLnBrk="1" latinLnBrk="0" hangingPunct="1">
                        <a:lnSpc>
                          <a:spcPct val="100000"/>
                        </a:lnSpc>
                        <a:spcBef>
                          <a:spcPts val="235"/>
                        </a:spcBef>
                        <a:spcAft>
                          <a:spcPts val="0"/>
                        </a:spcAft>
                      </a:pPr>
                      <a:r>
                        <a:rPr lang="zh-CN" altLang="en-US" sz="1600" b="0" kern="1200" dirty="0">
                          <a:solidFill>
                            <a:sysClr val="windowText" lastClr="000000"/>
                          </a:solidFill>
                          <a:effectLst/>
                          <a:latin typeface="Arial" panose="020B0604020202020204" pitchFamily="34" charset="0"/>
                          <a:ea typeface="宋体" panose="02010600030101010101" pitchFamily="2" charset="-122"/>
                        </a:rPr>
                        <a:t>一种以主从结构的形式运行的分布式计算框架，是大数据时代 的基本计算框架之一</a:t>
                      </a:r>
                      <a:endParaRPr lang="zh-CN" altLang="en-US" sz="1600" b="0" kern="1200" dirty="0">
                        <a:solidFill>
                          <a:sysClr val="windowText" lastClr="000000"/>
                        </a:solidFill>
                        <a:effectLst/>
                        <a:latin typeface="Arial" panose="020B0604020202020204" pitchFamily="34" charset="0"/>
                        <a:ea typeface="宋体" panose="02010600030101010101" pitchFamily="2" charset="-122"/>
                        <a:cs typeface="+mn-ea"/>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799465">
                <a:tc>
                  <a:txBody>
                    <a:bodyPr/>
                    <a:p>
                      <a:pPr>
                        <a:spcBef>
                          <a:spcPts val="55"/>
                        </a:spcBef>
                      </a:pPr>
                      <a:r>
                        <a:rPr lang="en-US" sz="1600" b="0">
                          <a:solidFill>
                            <a:sysClr val="windowText" lastClr="000000"/>
                          </a:solidFill>
                          <a:effectLst/>
                          <a:latin typeface="Arial" panose="020B0604020202020204" pitchFamily="34" charset="0"/>
                        </a:rPr>
                        <a:t> </a:t>
                      </a:r>
                      <a:endParaRPr lang="zh-CN" sz="1600" b="0">
                        <a:effectLst/>
                      </a:endParaRPr>
                    </a:p>
                    <a:p>
                      <a:pPr marL="8255" algn="ctr"/>
                      <a:r>
                        <a:rPr lang="en-US" sz="1600" b="0" spc="-30">
                          <a:solidFill>
                            <a:sysClr val="windowText" lastClr="000000"/>
                          </a:solidFill>
                          <a:effectLst/>
                          <a:latin typeface="Arial" panose="020B0604020202020204" pitchFamily="34" charset="0"/>
                        </a:rPr>
                        <a:t>Tez</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spcBef>
                          <a:spcPts val="55"/>
                        </a:spcBef>
                      </a:pPr>
                      <a:r>
                        <a:rPr lang="en-US" sz="1600" b="0">
                          <a:solidFill>
                            <a:sysClr val="windowText" lastClr="000000"/>
                          </a:solidFill>
                          <a:effectLst/>
                          <a:latin typeface="Arial" panose="020B0604020202020204" pitchFamily="34" charset="0"/>
                        </a:rPr>
                        <a:t> </a:t>
                      </a:r>
                      <a:endParaRPr lang="zh-CN" sz="1600" b="0">
                        <a:effectLst/>
                      </a:endParaRPr>
                    </a:p>
                    <a:p>
                      <a:pPr marL="263525"/>
                      <a:r>
                        <a:rPr lang="en-US" sz="1600" b="0" spc="-5">
                          <a:solidFill>
                            <a:sysClr val="windowText" lastClr="000000"/>
                          </a:solidFill>
                          <a:effectLst/>
                          <a:latin typeface="Arial" panose="020B0604020202020204" pitchFamily="34" charset="0"/>
                        </a:rPr>
                        <a:t>Apache</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230" algn="just" defTabSz="914400" rtl="0" eaLnBrk="1" latinLnBrk="0" hangingPunct="1">
                        <a:lnSpc>
                          <a:spcPct val="100000"/>
                        </a:lnSpc>
                        <a:spcBef>
                          <a:spcPts val="235"/>
                        </a:spcBef>
                        <a:spcAft>
                          <a:spcPts val="0"/>
                        </a:spcAft>
                      </a:pPr>
                      <a:r>
                        <a:rPr lang="en-US" sz="1600" b="0" kern="1200" dirty="0" err="1">
                          <a:solidFill>
                            <a:sysClr val="windowText" lastClr="000000"/>
                          </a:solidFill>
                          <a:effectLst/>
                          <a:latin typeface="Arial" panose="020B0604020202020204" pitchFamily="34" charset="0"/>
                        </a:rPr>
                        <a:t>一种构建在</a:t>
                      </a:r>
                      <a:r>
                        <a:rPr lang="en-US" sz="1600" b="0" kern="1200" dirty="0">
                          <a:solidFill>
                            <a:sysClr val="windowText" lastClr="000000"/>
                          </a:solidFill>
                          <a:effectLst/>
                          <a:latin typeface="Arial" panose="020B0604020202020204" pitchFamily="34" charset="0"/>
                        </a:rPr>
                        <a:t> Apache Hadoop YARN </a:t>
                      </a:r>
                      <a:r>
                        <a:rPr lang="en-US" sz="1600" b="0" kern="1200" dirty="0" err="1">
                          <a:solidFill>
                            <a:sysClr val="windowText" lastClr="000000"/>
                          </a:solidFill>
                          <a:effectLst/>
                          <a:latin typeface="Arial" panose="020B0604020202020204" pitchFamily="34" charset="0"/>
                        </a:rPr>
                        <a:t>之上的有向无环图（Directed</a:t>
                      </a:r>
                      <a:r>
                        <a:rPr lang="en-US" sz="1600" b="0" kern="1200" dirty="0">
                          <a:solidFill>
                            <a:sysClr val="windowText" lastClr="000000"/>
                          </a:solidFill>
                          <a:effectLst/>
                          <a:latin typeface="Arial" panose="020B0604020202020204" pitchFamily="34" charset="0"/>
                        </a:rPr>
                        <a:t> Acyclic </a:t>
                      </a:r>
                      <a:r>
                        <a:rPr lang="en-US" sz="1600" b="0" kern="1200" dirty="0" err="1">
                          <a:solidFill>
                            <a:sysClr val="windowText" lastClr="000000"/>
                          </a:solidFill>
                          <a:effectLst/>
                          <a:latin typeface="Arial" panose="020B0604020202020204" pitchFamily="34" charset="0"/>
                        </a:rPr>
                        <a:t>Graph，DAG）计算框架，可以拆分、组合</a:t>
                      </a:r>
                      <a:r>
                        <a:rPr lang="en-US" sz="1600" b="0" kern="1200" dirty="0">
                          <a:solidFill>
                            <a:sysClr val="windowText" lastClr="000000"/>
                          </a:solidFill>
                          <a:effectLst/>
                          <a:latin typeface="Arial" panose="020B0604020202020204" pitchFamily="34" charset="0"/>
                        </a:rPr>
                        <a:t> Map </a:t>
                      </a:r>
                      <a:r>
                        <a:rPr lang="en-US" sz="1600" b="0" kern="1200" dirty="0" err="1">
                          <a:solidFill>
                            <a:sysClr val="windowText" lastClr="000000"/>
                          </a:solidFill>
                          <a:effectLst/>
                          <a:latin typeface="Arial" panose="020B0604020202020204" pitchFamily="34" charset="0"/>
                        </a:rPr>
                        <a:t>和</a:t>
                      </a:r>
                      <a:r>
                        <a:rPr lang="en-US" sz="1600" b="0" kern="1200" dirty="0">
                          <a:solidFill>
                            <a:sysClr val="windowText" lastClr="000000"/>
                          </a:solidFill>
                          <a:effectLst/>
                          <a:latin typeface="Arial" panose="020B0604020202020204" pitchFamily="34" charset="0"/>
                        </a:rPr>
                        <a:t> Reduce </a:t>
                      </a:r>
                      <a:r>
                        <a:rPr lang="en-US" sz="1600" b="0" kern="1200" dirty="0" err="1">
                          <a:solidFill>
                            <a:sysClr val="windowText" lastClr="000000"/>
                          </a:solidFill>
                          <a:effectLst/>
                          <a:latin typeface="Arial" panose="020B0604020202020204" pitchFamily="34" charset="0"/>
                        </a:rPr>
                        <a:t>过程，进而减少</a:t>
                      </a:r>
                      <a:r>
                        <a:rPr lang="en-US" sz="1600" b="0" kern="1200" dirty="0">
                          <a:solidFill>
                            <a:sysClr val="windowText" lastClr="000000"/>
                          </a:solidFill>
                          <a:effectLst/>
                          <a:latin typeface="Arial" panose="020B0604020202020204" pitchFamily="34" charset="0"/>
                        </a:rPr>
                        <a:t> </a:t>
                      </a:r>
                      <a:r>
                        <a:rPr lang="en-US" sz="1600" b="0" kern="1200" dirty="0" err="1">
                          <a:solidFill>
                            <a:sysClr val="windowText" lastClr="000000"/>
                          </a:solidFill>
                          <a:effectLst/>
                          <a:latin typeface="Arial" panose="020B0604020202020204" pitchFamily="34" charset="0"/>
                        </a:rPr>
                        <a:t>Map、Reduce</a:t>
                      </a:r>
                      <a:r>
                        <a:rPr lang="en-US" sz="1600" b="0" kern="1200" dirty="0">
                          <a:solidFill>
                            <a:sysClr val="windowText" lastClr="000000"/>
                          </a:solidFill>
                          <a:effectLst/>
                          <a:latin typeface="Arial" panose="020B0604020202020204" pitchFamily="34" charset="0"/>
                        </a:rPr>
                        <a:t> </a:t>
                      </a:r>
                      <a:r>
                        <a:rPr lang="en-US" sz="1600" b="0" kern="1200" dirty="0" err="1">
                          <a:solidFill>
                            <a:sysClr val="windowText" lastClr="000000"/>
                          </a:solidFill>
                          <a:effectLst/>
                          <a:latin typeface="Arial" panose="020B0604020202020204" pitchFamily="34" charset="0"/>
                        </a:rPr>
                        <a:t>之间的文件存储和运行时间</a:t>
                      </a:r>
                      <a:endParaRPr lang="en-US" altLang="en-US" sz="1600" b="0" kern="1200" dirty="0">
                        <a:solidFill>
                          <a:sysClr val="windowText" lastClr="000000"/>
                        </a:solidFill>
                        <a:effectLst/>
                        <a:latin typeface="Arial" panose="020B0604020202020204" pitchFamily="34" charset="0"/>
                        <a:ea typeface="宋体" panose="02010600030101010101" pitchFamily="2" charset="-122"/>
                        <a:cs typeface="+mn-ea"/>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748665">
                <a:tc>
                  <a:txBody>
                    <a:bodyPr/>
                    <a:p>
                      <a:pPr>
                        <a:spcBef>
                          <a:spcPts val="55"/>
                        </a:spcBef>
                      </a:pPr>
                      <a:r>
                        <a:rPr lang="en-US" sz="1600" b="0">
                          <a:solidFill>
                            <a:sysClr val="windowText" lastClr="000000"/>
                          </a:solidFill>
                          <a:effectLst/>
                          <a:latin typeface="Arial" panose="020B0604020202020204" pitchFamily="34" charset="0"/>
                        </a:rPr>
                        <a:t>       </a:t>
                      </a:r>
                      <a:r>
                        <a:rPr lang="en-US" sz="1600" b="0" spc="-5">
                          <a:solidFill>
                            <a:sysClr val="windowText" lastClr="000000"/>
                          </a:solidFill>
                          <a:effectLst/>
                          <a:latin typeface="Arial" panose="020B0604020202020204" pitchFamily="34" charset="0"/>
                        </a:rPr>
                        <a:t>Spark</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spcBef>
                          <a:spcPts val="55"/>
                        </a:spcBef>
                      </a:pPr>
                      <a:r>
                        <a:rPr lang="en-US" sz="1600" b="0">
                          <a:solidFill>
                            <a:sysClr val="windowText" lastClr="000000"/>
                          </a:solidFill>
                          <a:effectLst/>
                          <a:latin typeface="Arial" panose="020B0604020202020204" pitchFamily="34" charset="0"/>
                        </a:rPr>
                        <a:t> </a:t>
                      </a:r>
                      <a:r>
                        <a:rPr lang="en-US" sz="1600" b="0" spc="-5">
                          <a:solidFill>
                            <a:sysClr val="windowText" lastClr="000000"/>
                          </a:solidFill>
                          <a:effectLst/>
                          <a:latin typeface="Arial" panose="020B0604020202020204" pitchFamily="34" charset="0"/>
                        </a:rPr>
                        <a:t>UC</a:t>
                      </a:r>
                      <a:r>
                        <a:rPr lang="en-US" sz="1600" b="0" spc="-35">
                          <a:solidFill>
                            <a:sysClr val="windowText" lastClr="000000"/>
                          </a:solidFill>
                          <a:effectLst/>
                          <a:latin typeface="Arial" panose="020B0604020202020204" pitchFamily="34" charset="0"/>
                        </a:rPr>
                        <a:t> </a:t>
                      </a:r>
                      <a:r>
                        <a:rPr lang="en-US" sz="1600" b="0">
                          <a:solidFill>
                            <a:sysClr val="windowText" lastClr="000000"/>
                          </a:solidFill>
                          <a:effectLst/>
                          <a:latin typeface="Arial" panose="020B0604020202020204" pitchFamily="34" charset="0"/>
                        </a:rPr>
                        <a:t>Berkeley</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230" algn="just">
                        <a:lnSpc>
                          <a:spcPct val="100000"/>
                        </a:lnSpc>
                        <a:spcBef>
                          <a:spcPts val="235"/>
                        </a:spcBef>
                        <a:spcAft>
                          <a:spcPts val="0"/>
                        </a:spcAft>
                      </a:pPr>
                      <a:r>
                        <a:rPr lang="zh-CN" sz="1600" b="0" dirty="0">
                          <a:solidFill>
                            <a:sysClr val="windowText" lastClr="000000"/>
                          </a:solidFill>
                          <a:effectLst/>
                          <a:ea typeface="宋体" panose="02010600030101010101" pitchFamily="2" charset="-122"/>
                        </a:rPr>
                        <a:t>一种大规模数据处理的通用引擎</a:t>
                      </a:r>
                      <a:r>
                        <a:rPr lang="zh-CN" sz="1600" b="0" spc="-300" dirty="0">
                          <a:solidFill>
                            <a:sysClr val="windowText" lastClr="000000"/>
                          </a:solidFill>
                          <a:effectLst/>
                          <a:ea typeface="宋体" panose="02010600030101010101" pitchFamily="2" charset="-122"/>
                        </a:rPr>
                        <a:t>，</a:t>
                      </a:r>
                      <a:r>
                        <a:rPr lang="zh-CN" sz="1600" b="0" dirty="0">
                          <a:solidFill>
                            <a:sysClr val="windowText" lastClr="000000"/>
                          </a:solidFill>
                          <a:effectLst/>
                          <a:ea typeface="宋体" panose="02010600030101010101" pitchFamily="2" charset="-122"/>
                        </a:rPr>
                        <a:t>不仅可以实现</a:t>
                      </a:r>
                      <a:r>
                        <a:rPr lang="zh-CN" sz="1600" b="0" spc="-245" dirty="0">
                          <a:solidFill>
                            <a:sysClr val="windowText" lastClr="000000"/>
                          </a:solidFill>
                          <a:effectLst/>
                          <a:ea typeface="宋体" panose="02010600030101010101" pitchFamily="2" charset="-122"/>
                        </a:rPr>
                        <a:t> </a:t>
                      </a:r>
                      <a:r>
                        <a:rPr lang="en-US" sz="1600" b="0" spc="-5" dirty="0">
                          <a:solidFill>
                            <a:sysClr val="windowText" lastClr="000000"/>
                          </a:solidFill>
                          <a:effectLst/>
                          <a:latin typeface="Arial" panose="020B0604020202020204" pitchFamily="34" charset="0"/>
                        </a:rPr>
                        <a:t>MapReduc</a:t>
                      </a:r>
                      <a:r>
                        <a:rPr lang="en-US" sz="1600" b="0" dirty="0">
                          <a:solidFill>
                            <a:sysClr val="windowText" lastClr="000000"/>
                          </a:solidFill>
                          <a:effectLst/>
                          <a:latin typeface="Arial" panose="020B0604020202020204" pitchFamily="34" charset="0"/>
                        </a:rPr>
                        <a:t>e</a:t>
                      </a:r>
                      <a:r>
                        <a:rPr lang="en-US" sz="1600" b="0" spc="-20" dirty="0">
                          <a:solidFill>
                            <a:sysClr val="windowText" lastClr="000000"/>
                          </a:solidFill>
                          <a:effectLst/>
                          <a:latin typeface="Arial" panose="020B0604020202020204" pitchFamily="34" charset="0"/>
                        </a:rPr>
                        <a:t> </a:t>
                      </a:r>
                      <a:r>
                        <a:rPr lang="zh-CN" sz="1600" b="0" dirty="0">
                          <a:solidFill>
                            <a:sysClr val="windowText" lastClr="000000"/>
                          </a:solidFill>
                          <a:effectLst/>
                          <a:ea typeface="宋体" panose="02010600030101010101" pitchFamily="2" charset="-122"/>
                        </a:rPr>
                        <a:t>的功能，而且运行速度更快、使用更为方便。</a:t>
                      </a:r>
                      <a:r>
                        <a:rPr lang="en-US" sz="1600" b="0" dirty="0" err="1">
                          <a:solidFill>
                            <a:sysClr val="windowText" lastClr="000000"/>
                          </a:solidFill>
                          <a:effectLst/>
                          <a:latin typeface="Arial" panose="020B0604020202020204" pitchFamily="34" charset="0"/>
                        </a:rPr>
                        <a:t>目前，Spark</a:t>
                      </a:r>
                      <a:r>
                        <a:rPr lang="en-US" sz="1600" b="0" spc="5" dirty="0">
                          <a:solidFill>
                            <a:sysClr val="windowText" lastClr="000000"/>
                          </a:solidFill>
                          <a:effectLst/>
                          <a:latin typeface="Arial" panose="020B0604020202020204" pitchFamily="34" charset="0"/>
                        </a:rPr>
                        <a:t> </a:t>
                      </a:r>
                      <a:r>
                        <a:rPr lang="en-US" sz="1600" b="0" spc="5" dirty="0" err="1">
                          <a:solidFill>
                            <a:sysClr val="windowText" lastClr="000000"/>
                          </a:solidFill>
                          <a:effectLst/>
                          <a:latin typeface="Arial" panose="020B0604020202020204" pitchFamily="34" charset="0"/>
                        </a:rPr>
                        <a:t>支持</a:t>
                      </a:r>
                      <a:r>
                        <a:rPr lang="en-US" sz="1600" b="0" spc="225" dirty="0">
                          <a:solidFill>
                            <a:sysClr val="windowText" lastClr="000000"/>
                          </a:solidFill>
                          <a:effectLst/>
                          <a:latin typeface="Arial" panose="020B0604020202020204" pitchFamily="34" charset="0"/>
                        </a:rPr>
                        <a:t> </a:t>
                      </a:r>
                      <a:r>
                        <a:rPr lang="en-US" sz="1600" b="0" dirty="0">
                          <a:solidFill>
                            <a:sysClr val="windowText" lastClr="000000"/>
                          </a:solidFill>
                          <a:effectLst/>
                          <a:latin typeface="Arial" panose="020B0604020202020204" pitchFamily="34" charset="0"/>
                        </a:rPr>
                        <a:t>Spark SQL</a:t>
                      </a:r>
                      <a:r>
                        <a:rPr lang="en-US" sz="1600" b="0" spc="-5" dirty="0">
                          <a:solidFill>
                            <a:sysClr val="windowText" lastClr="000000"/>
                          </a:solidFill>
                          <a:effectLst/>
                          <a:latin typeface="Arial" panose="020B0604020202020204" pitchFamily="34" charset="0"/>
                        </a:rPr>
                        <a:t> </a:t>
                      </a:r>
                      <a:r>
                        <a:rPr lang="en-US" sz="1600" b="0" dirty="0" err="1">
                          <a:solidFill>
                            <a:sysClr val="windowText" lastClr="000000"/>
                          </a:solidFill>
                          <a:effectLst/>
                          <a:latin typeface="Arial" panose="020B0604020202020204" pitchFamily="34" charset="0"/>
                        </a:rPr>
                        <a:t>查询、流式处理、机器学习和复杂分析</a:t>
                      </a:r>
                      <a:endParaRPr lang="zh-CN" sz="1600" b="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601345">
                <a:tc>
                  <a:txBody>
                    <a:bodyPr/>
                    <a:p>
                      <a:pPr>
                        <a:spcBef>
                          <a:spcPts val="60"/>
                        </a:spcBef>
                      </a:pPr>
                      <a:r>
                        <a:rPr lang="en-US" sz="1600" b="0">
                          <a:solidFill>
                            <a:sysClr val="windowText" lastClr="000000"/>
                          </a:solidFill>
                          <a:effectLst/>
                          <a:latin typeface="Arial" panose="020B0604020202020204" pitchFamily="34" charset="0"/>
                        </a:rPr>
                        <a:t>       </a:t>
                      </a:r>
                      <a:r>
                        <a:rPr lang="en-US" sz="1600" b="0" spc="-10">
                          <a:solidFill>
                            <a:sysClr val="windowText" lastClr="000000"/>
                          </a:solidFill>
                          <a:effectLst/>
                          <a:latin typeface="Arial" panose="020B0604020202020204" pitchFamily="34" charset="0"/>
                        </a:rPr>
                        <a:t>Storm</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spcBef>
                          <a:spcPts val="60"/>
                        </a:spcBef>
                      </a:pPr>
                      <a:r>
                        <a:rPr lang="en-US" sz="1600" b="0" dirty="0">
                          <a:solidFill>
                            <a:sysClr val="windowText" lastClr="000000"/>
                          </a:solidFill>
                          <a:effectLst/>
                          <a:latin typeface="Arial" panose="020B0604020202020204" pitchFamily="34" charset="0"/>
                        </a:rPr>
                        <a:t> </a:t>
                      </a:r>
                      <a:r>
                        <a:rPr lang="en-US" sz="1600" b="0" spc="-15" dirty="0">
                          <a:solidFill>
                            <a:sysClr val="windowText" lastClr="000000"/>
                          </a:solidFill>
                          <a:effectLst/>
                          <a:latin typeface="Arial" panose="020B0604020202020204" pitchFamily="34" charset="0"/>
                        </a:rPr>
                        <a:t>Twitter</a:t>
                      </a:r>
                      <a:endParaRPr lang="zh-CN" sz="1600" b="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lnSpc>
                          <a:spcPct val="100000"/>
                        </a:lnSpc>
                        <a:spcBef>
                          <a:spcPts val="120"/>
                        </a:spcBef>
                        <a:spcAft>
                          <a:spcPts val="0"/>
                        </a:spcAft>
                      </a:pPr>
                      <a:r>
                        <a:rPr lang="zh-CN" sz="1600" b="0" dirty="0">
                          <a:solidFill>
                            <a:sysClr val="windowText" lastClr="000000"/>
                          </a:solidFill>
                          <a:effectLst/>
                          <a:ea typeface="宋体" panose="02010600030101010101" pitchFamily="2" charset="-122"/>
                        </a:rPr>
                        <a:t>一种以大数据流的实时处理为目的的开源框架，可以实时处理</a:t>
                      </a:r>
                      <a:endParaRPr lang="zh-CN" sz="1600" b="0" dirty="0">
                        <a:effectLst/>
                      </a:endParaRPr>
                    </a:p>
                    <a:p>
                      <a:pPr marL="64770">
                        <a:lnSpc>
                          <a:spcPct val="100000"/>
                        </a:lnSpc>
                      </a:pPr>
                      <a:r>
                        <a:rPr lang="en-US" sz="1600" b="0" dirty="0">
                          <a:solidFill>
                            <a:sysClr val="windowText" lastClr="000000"/>
                          </a:solidFill>
                          <a:effectLst/>
                          <a:latin typeface="Arial" panose="020B0604020202020204" pitchFamily="34" charset="0"/>
                        </a:rPr>
                        <a:t>Hadoop </a:t>
                      </a:r>
                      <a:r>
                        <a:rPr lang="en-US" sz="1600" b="0" dirty="0" err="1">
                          <a:solidFill>
                            <a:sysClr val="windowText" lastClr="000000"/>
                          </a:solidFill>
                          <a:effectLst/>
                          <a:latin typeface="Arial" panose="020B0604020202020204" pitchFamily="34" charset="0"/>
                        </a:rPr>
                        <a:t>的批量任务</a:t>
                      </a:r>
                      <a:endParaRPr lang="zh-CN" sz="1600" b="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601980">
                <a:tc>
                  <a:txBody>
                    <a:bodyPr/>
                    <a:p>
                      <a:pPr>
                        <a:spcBef>
                          <a:spcPts val="60"/>
                        </a:spcBef>
                      </a:pPr>
                      <a:r>
                        <a:rPr lang="en-US" sz="1600" b="0">
                          <a:solidFill>
                            <a:sysClr val="windowText" lastClr="000000"/>
                          </a:solidFill>
                          <a:effectLst/>
                          <a:latin typeface="Arial" panose="020B0604020202020204" pitchFamily="34" charset="0"/>
                        </a:rPr>
                        <a:t>       </a:t>
                      </a:r>
                      <a:r>
                        <a:rPr lang="en-US" sz="1600" b="0" spc="-5">
                          <a:solidFill>
                            <a:sysClr val="windowText" lastClr="000000"/>
                          </a:solidFill>
                          <a:effectLst/>
                          <a:latin typeface="Arial" panose="020B0604020202020204" pitchFamily="34" charset="0"/>
                        </a:rPr>
                        <a:t>Druid</a:t>
                      </a:r>
                      <a:endParaRPr lang="zh-CN" sz="1600" b="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7945">
                        <a:spcBef>
                          <a:spcPts val="700"/>
                        </a:spcBef>
                        <a:spcAft>
                          <a:spcPts val="0"/>
                        </a:spcAft>
                      </a:pPr>
                      <a:r>
                        <a:rPr lang="en-US" sz="1600" b="0" spc="-5" dirty="0" err="1">
                          <a:solidFill>
                            <a:sysClr val="windowText" lastClr="000000"/>
                          </a:solidFill>
                          <a:effectLst/>
                          <a:latin typeface="Arial" panose="020B0604020202020204" pitchFamily="34" charset="0"/>
                        </a:rPr>
                        <a:t>Metamarkets</a:t>
                      </a:r>
                      <a:r>
                        <a:rPr lang="en-US" sz="1600" b="0" spc="-50" dirty="0">
                          <a:solidFill>
                            <a:sysClr val="windowText" lastClr="000000"/>
                          </a:solidFill>
                          <a:effectLst/>
                          <a:latin typeface="Arial" panose="020B0604020202020204" pitchFamily="34" charset="0"/>
                        </a:rPr>
                        <a:t> </a:t>
                      </a:r>
                      <a:r>
                        <a:rPr lang="en-US" sz="1600" b="0" dirty="0" err="1">
                          <a:solidFill>
                            <a:sysClr val="windowText" lastClr="000000"/>
                          </a:solidFill>
                          <a:effectLst/>
                          <a:latin typeface="Arial" panose="020B0604020202020204" pitchFamily="34" charset="0"/>
                        </a:rPr>
                        <a:t>等</a:t>
                      </a:r>
                      <a:endParaRPr lang="en-US" sz="1600" b="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230">
                        <a:lnSpc>
                          <a:spcPct val="100000"/>
                        </a:lnSpc>
                        <a:spcBef>
                          <a:spcPts val="235"/>
                        </a:spcBef>
                        <a:spcAft>
                          <a:spcPts val="0"/>
                        </a:spcAft>
                      </a:pPr>
                      <a:r>
                        <a:rPr lang="zh-CN" sz="1600" b="0" dirty="0">
                          <a:solidFill>
                            <a:sysClr val="windowText" lastClr="000000"/>
                          </a:solidFill>
                          <a:effectLst/>
                          <a:ea typeface="宋体" panose="02010600030101010101" pitchFamily="2" charset="-122"/>
                        </a:rPr>
                        <a:t>一种主要为商务智能和</a:t>
                      </a:r>
                      <a:r>
                        <a:rPr lang="zh-CN" sz="1600" b="0" spc="-280" dirty="0">
                          <a:solidFill>
                            <a:sysClr val="windowText" lastClr="000000"/>
                          </a:solidFill>
                          <a:effectLst/>
                          <a:ea typeface="宋体" panose="02010600030101010101" pitchFamily="2" charset="-122"/>
                        </a:rPr>
                        <a:t> </a:t>
                      </a:r>
                      <a:r>
                        <a:rPr lang="en-US" sz="1600" b="0" dirty="0">
                          <a:solidFill>
                            <a:sysClr val="windowText" lastClr="000000"/>
                          </a:solidFill>
                          <a:effectLst/>
                          <a:latin typeface="Arial" panose="020B0604020202020204" pitchFamily="34" charset="0"/>
                        </a:rPr>
                        <a:t>OLAP</a:t>
                      </a:r>
                      <a:r>
                        <a:rPr lang="en-US" sz="1600" b="0" spc="-55" dirty="0">
                          <a:solidFill>
                            <a:sysClr val="windowText" lastClr="000000"/>
                          </a:solidFill>
                          <a:effectLst/>
                          <a:latin typeface="Arial" panose="020B0604020202020204" pitchFamily="34" charset="0"/>
                        </a:rPr>
                        <a:t> </a:t>
                      </a:r>
                      <a:r>
                        <a:rPr lang="zh-CN" sz="1600" b="0" dirty="0">
                          <a:solidFill>
                            <a:sysClr val="windowText" lastClr="000000"/>
                          </a:solidFill>
                          <a:effectLst/>
                          <a:ea typeface="宋体" panose="02010600030101010101" pitchFamily="2" charset="-122"/>
                        </a:rPr>
                        <a:t>设计的面向列的分布式数据存储系统，可支持实时查询与分析海量数据</a:t>
                      </a:r>
                      <a:endParaRPr lang="zh-CN" sz="1600" b="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
        <p:nvSpPr>
          <p:cNvPr id="8" name="TextBox 7"/>
          <p:cNvSpPr txBox="1"/>
          <p:nvPr>
            <p:custDataLst>
              <p:tags r:id="rId3"/>
            </p:custDataLst>
          </p:nvPr>
        </p:nvSpPr>
        <p:spPr>
          <a:xfrm>
            <a:off x="6785610" y="2350135"/>
            <a:ext cx="1901825"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表</a:t>
            </a:r>
            <a:r>
              <a:rPr lang="en-US" altLang="zh-CN" sz="2000" dirty="0"/>
              <a:t>6-1 几种常用</a:t>
            </a:r>
            <a:endParaRPr lang="en-US" altLang="zh-CN" sz="2000" dirty="0"/>
          </a:p>
          <a:p>
            <a:r>
              <a:rPr lang="en-US" altLang="zh-CN" sz="2000" dirty="0"/>
              <a:t>的计算框架 </a:t>
            </a:r>
            <a:endParaRPr lang="en-US" altLang="zh-CN" sz="2000" dirty="0"/>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565658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大数据计算与 Lambda 架构</a:t>
            </a:r>
            <a:r>
              <a:rPr lang="zh-CN" altLang="en-US" dirty="0" smtClean="0">
                <a:solidFill>
                  <a:srgbClr val="134AD5"/>
                </a:solidFill>
                <a:ea typeface="黑体" panose="02010609060101010101" pitchFamily="49" charset="-122"/>
                <a:cs typeface="+mn-lt"/>
                <a:sym typeface="+mn-ea"/>
              </a:rPr>
              <a:t>（不做要求）</a:t>
            </a:r>
            <a:endParaRPr lang="en-US" altLang="zh-CN"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在大数据处理系统中，尤其是早期的大数据技术和产品中，</a:t>
            </a:r>
            <a:r>
              <a:rPr lang="en-US" altLang="zh-CN" sz="2300" u="sng" dirty="0" smtClean="0">
                <a:solidFill>
                  <a:schemeClr val="tx1">
                    <a:lumMod val="75000"/>
                    <a:lumOff val="25000"/>
                  </a:schemeClr>
                </a:solidFill>
                <a:ea typeface="黑体" panose="02010609060101010101" pitchFamily="49" charset="-122"/>
                <a:cs typeface="+mn-lt"/>
                <a:sym typeface="+mn-ea"/>
              </a:rPr>
              <a:t>可靠性和实时性</a:t>
            </a:r>
            <a:r>
              <a:rPr lang="en-US" altLang="zh-CN" sz="2300" dirty="0" smtClean="0">
                <a:solidFill>
                  <a:schemeClr val="tx1">
                    <a:lumMod val="75000"/>
                    <a:lumOff val="25000"/>
                  </a:schemeClr>
                </a:solidFill>
                <a:ea typeface="黑体" panose="02010609060101010101" pitchFamily="49" charset="-122"/>
                <a:cs typeface="+mn-lt"/>
                <a:sym typeface="+mn-ea"/>
              </a:rPr>
              <a:t>是一对比较矛盾的特性。</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lumMod val="75000"/>
                    <a:lumOff val="25000"/>
                  </a:schemeClr>
                </a:solidFill>
                <a:ea typeface="黑体" panose="02010609060101010101" pitchFamily="49" charset="-122"/>
                <a:cs typeface="+mn-lt"/>
                <a:sym typeface="+mn-ea"/>
              </a:rPr>
              <a:t>      </a:t>
            </a:r>
            <a:r>
              <a:rPr lang="en-US" altLang="zh-CN" sz="2200" dirty="0" smtClean="0">
                <a:solidFill>
                  <a:schemeClr val="tx1">
                    <a:lumMod val="75000"/>
                    <a:lumOff val="25000"/>
                  </a:schemeClr>
                </a:solidFill>
                <a:ea typeface="黑体" panose="02010609060101010101" pitchFamily="49" charset="-122"/>
                <a:cs typeface="+mn-lt"/>
                <a:sym typeface="Symbol" panose="05050102010706020507" charset="0"/>
              </a:rPr>
              <a:t> </a:t>
            </a:r>
            <a:r>
              <a:rPr lang="en-US" altLang="zh-CN" sz="2200" dirty="0" smtClean="0">
                <a:solidFill>
                  <a:schemeClr val="tx1">
                    <a:lumMod val="75000"/>
                    <a:lumOff val="25000"/>
                  </a:schemeClr>
                </a:solidFill>
                <a:ea typeface="黑体" panose="02010609060101010101" pitchFamily="49" charset="-122"/>
                <a:cs typeface="+mn-lt"/>
                <a:sym typeface="+mn-ea"/>
              </a:rPr>
              <a:t>例如，Hadoop MapReduce 的可靠性强，但实时性差，而 Storm 相反。</a:t>
            </a:r>
            <a:endParaRPr lang="en-US" altLang="zh-CN" sz="22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lumMod val="75000"/>
                    <a:lumOff val="25000"/>
                  </a:schemeClr>
                </a:solidFill>
                <a:ea typeface="黑体" panose="02010609060101010101" pitchFamily="49" charset="-122"/>
                <a:cs typeface="+mn-lt"/>
                <a:sym typeface="+mn-ea"/>
              </a:rPr>
              <a:t>      </a:t>
            </a:r>
            <a:r>
              <a:rPr lang="en-US" altLang="zh-CN" sz="2200" dirty="0" smtClean="0">
                <a:solidFill>
                  <a:schemeClr val="tx1">
                    <a:lumMod val="75000"/>
                    <a:lumOff val="25000"/>
                  </a:schemeClr>
                </a:solidFill>
                <a:ea typeface="黑体" panose="02010609060101010101" pitchFamily="49" charset="-122"/>
                <a:cs typeface="+mn-lt"/>
                <a:sym typeface="Symbol" panose="05050102010706020507" charset="0"/>
              </a:rPr>
              <a:t> </a:t>
            </a:r>
            <a:r>
              <a:rPr lang="en-US" altLang="zh-CN" sz="2200" dirty="0" smtClean="0">
                <a:solidFill>
                  <a:schemeClr val="tx1">
                    <a:lumMod val="75000"/>
                    <a:lumOff val="25000"/>
                  </a:schemeClr>
                </a:solidFill>
                <a:ea typeface="黑体" panose="02010609060101010101" pitchFamily="49" charset="-122"/>
                <a:cs typeface="+mn-lt"/>
                <a:sym typeface="+mn-ea"/>
              </a:rPr>
              <a:t>为此，Storm 创始人内森·马兹（Nathan Marz）结合自己在 Twitter 和 BackType从事大数据处理的工作经验，提出了一种</a:t>
            </a:r>
            <a:r>
              <a:rPr lang="en-US" altLang="zh-CN" sz="2200" u="sng" dirty="0" smtClean="0">
                <a:solidFill>
                  <a:schemeClr val="tx1">
                    <a:lumMod val="75000"/>
                    <a:lumOff val="25000"/>
                  </a:schemeClr>
                </a:solidFill>
                <a:ea typeface="黑体" panose="02010609060101010101" pitchFamily="49" charset="-122"/>
                <a:cs typeface="+mn-lt"/>
                <a:sym typeface="+mn-ea"/>
              </a:rPr>
              <a:t>大数据系统参考架构—Lambda 架构</a:t>
            </a:r>
            <a:r>
              <a:rPr lang="en-US" altLang="zh-CN" sz="2200" dirty="0" smtClean="0">
                <a:solidFill>
                  <a:schemeClr val="tx1">
                    <a:lumMod val="75000"/>
                    <a:lumOff val="25000"/>
                  </a:schemeClr>
                </a:solidFill>
                <a:ea typeface="黑体" panose="02010609060101010101" pitchFamily="49" charset="-122"/>
                <a:cs typeface="+mn-lt"/>
                <a:sym typeface="+mn-ea"/>
              </a:rPr>
              <a:t>。</a:t>
            </a:r>
            <a:endParaRPr lang="en-US" altLang="zh-CN" sz="22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100" dirty="0" smtClean="0">
                <a:solidFill>
                  <a:schemeClr val="tx1">
                    <a:lumMod val="75000"/>
                    <a:lumOff val="25000"/>
                  </a:schemeClr>
                </a:solidFill>
                <a:ea typeface="宋体" panose="02010600030101010101" pitchFamily="2" charset="-122"/>
                <a:cs typeface="+mn-lt"/>
                <a:sym typeface="+mn-ea"/>
              </a:rPr>
              <a:t>        </a:t>
            </a:r>
            <a:r>
              <a:rPr lang="en-US" altLang="zh-CN" sz="2100" dirty="0" smtClean="0">
                <a:solidFill>
                  <a:schemeClr val="tx1">
                    <a:lumMod val="75000"/>
                    <a:lumOff val="25000"/>
                  </a:schemeClr>
                </a:solidFill>
                <a:ea typeface="宋体" panose="02010600030101010101" pitchFamily="2" charset="-122"/>
                <a:cs typeface="+mn-lt"/>
                <a:sym typeface="Symbol" panose="05050102010706020507" charset="0"/>
              </a:rPr>
              <a:t></a:t>
            </a:r>
            <a:r>
              <a:rPr lang="en-US" altLang="zh-CN" sz="2100" dirty="0" smtClean="0">
                <a:solidFill>
                  <a:schemeClr val="tx1">
                    <a:lumMod val="75000"/>
                    <a:lumOff val="25000"/>
                  </a:schemeClr>
                </a:solidFill>
                <a:ea typeface="宋体" panose="02010600030101010101" pitchFamily="2" charset="-122"/>
                <a:cs typeface="+mn-lt"/>
                <a:sym typeface="+mn-ea"/>
              </a:rPr>
              <a:t> </a:t>
            </a:r>
            <a:r>
              <a:rPr lang="zh-CN" altLang="en-US" sz="2100" dirty="0" smtClean="0">
                <a:solidFill>
                  <a:schemeClr val="tx1">
                    <a:lumMod val="75000"/>
                    <a:lumOff val="25000"/>
                  </a:schemeClr>
                </a:solidFill>
                <a:ea typeface="宋体" panose="02010600030101010101" pitchFamily="2" charset="-122"/>
                <a:cs typeface="+mn-lt"/>
                <a:sym typeface="+mn-ea"/>
              </a:rPr>
              <a:t>其</a:t>
            </a:r>
            <a:r>
              <a:rPr lang="en-US" altLang="zh-CN" sz="2100" dirty="0" smtClean="0">
                <a:solidFill>
                  <a:schemeClr val="tx1">
                    <a:lumMod val="75000"/>
                    <a:lumOff val="25000"/>
                  </a:schemeClr>
                </a:solidFill>
                <a:ea typeface="宋体" panose="02010600030101010101" pitchFamily="2" charset="-122"/>
                <a:cs typeface="+mn-lt"/>
                <a:sym typeface="+mn-ea"/>
              </a:rPr>
              <a:t>主要特点是兼顾了大数据处理系统中的可靠性和实时性，能较好地支持大数据计算的一些关键特征，如高容错、低延迟、可扩展等。</a:t>
            </a:r>
            <a:endParaRPr lang="en-US" altLang="zh-CN" sz="2100" dirty="0" smtClean="0">
              <a:solidFill>
                <a:schemeClr val="tx1">
                  <a:lumMod val="75000"/>
                  <a:lumOff val="25000"/>
                </a:schemeClr>
              </a:solidFill>
              <a:ea typeface="宋体" panose="02010600030101010101" pitchFamily="2"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100" dirty="0" smtClean="0">
                <a:solidFill>
                  <a:schemeClr val="tx1">
                    <a:lumMod val="75000"/>
                    <a:lumOff val="25000"/>
                  </a:schemeClr>
                </a:solidFill>
                <a:ea typeface="宋体" panose="02010600030101010101" pitchFamily="2" charset="-122"/>
                <a:cs typeface="+mn-lt"/>
                <a:sym typeface="+mn-ea"/>
              </a:rPr>
              <a:t>        </a:t>
            </a:r>
            <a:r>
              <a:rPr lang="en-US" altLang="zh-CN" sz="2100" dirty="0" smtClean="0">
                <a:solidFill>
                  <a:schemeClr val="tx1">
                    <a:lumMod val="75000"/>
                    <a:lumOff val="25000"/>
                  </a:schemeClr>
                </a:solidFill>
                <a:ea typeface="宋体" panose="02010600030101010101" pitchFamily="2" charset="-122"/>
                <a:cs typeface="+mn-lt"/>
                <a:sym typeface="Symbol" panose="05050102010706020507" charset="0"/>
              </a:rPr>
              <a:t> </a:t>
            </a:r>
            <a:r>
              <a:rPr lang="en-US" altLang="zh-CN" sz="2100" dirty="0" smtClean="0">
                <a:solidFill>
                  <a:schemeClr val="tx1">
                    <a:lumMod val="75000"/>
                    <a:lumOff val="25000"/>
                  </a:schemeClr>
                </a:solidFill>
                <a:ea typeface="宋体" panose="02010600030101010101" pitchFamily="2" charset="-122"/>
                <a:cs typeface="+mn-lt"/>
                <a:sym typeface="+mn-ea"/>
              </a:rPr>
              <a:t>该架构通过整合离线计算与实时计算技术，将不可变性、读写分离和复杂性隔离等思想引入自己的架构设计之中，为 Hadoop  MapReduce、Storm、Spark 和 Cloudera  Impala 等大数据技术的集成应用及新产品开发提供了理论依据。</a:t>
            </a:r>
            <a:endParaRPr lang="en-US" altLang="zh-CN" sz="2100" dirty="0" smtClean="0">
              <a:solidFill>
                <a:schemeClr val="tx1">
                  <a:lumMod val="75000"/>
                  <a:lumOff val="25000"/>
                </a:schemeClr>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custDataLst>
              <p:tags r:id="rId1"/>
            </p:custDataLst>
          </p:nvPr>
        </p:nvPicPr>
        <p:blipFill>
          <a:blip r:embed="rId2"/>
          <a:stretch>
            <a:fillRect/>
          </a:stretch>
        </p:blipFill>
        <p:spPr>
          <a:xfrm>
            <a:off x="1207135" y="2800985"/>
            <a:ext cx="7734300" cy="3838575"/>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24460" y="723900"/>
            <a:ext cx="8902700" cy="591058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大数据计算与 Lambda 架构</a:t>
            </a:r>
            <a:r>
              <a:rPr lang="zh-CN" altLang="en-US" dirty="0" smtClean="0">
                <a:solidFill>
                  <a:srgbClr val="134AD5"/>
                </a:solidFill>
                <a:ea typeface="黑体" panose="02010609060101010101" pitchFamily="49" charset="-122"/>
                <a:cs typeface="+mn-lt"/>
                <a:sym typeface="+mn-ea"/>
              </a:rPr>
              <a:t>（续）</a:t>
            </a:r>
            <a:endParaRPr lang="en-US" altLang="zh-CN"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从组成部分看，Lambda 架构可分解为三个层（或模块），分别为批处理层（Batch Layer），加速层/实时处理层（Speed /Real-Time Layer）和服务层（Serving Layer）， 如图 6-4 所示。</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endParaRPr lang="en-US" altLang="zh-CN" sz="2100" dirty="0" smtClean="0">
              <a:solidFill>
                <a:schemeClr val="tx1">
                  <a:lumMod val="75000"/>
                  <a:lumOff val="25000"/>
                </a:schemeClr>
              </a:solidFill>
              <a:ea typeface="宋体" panose="02010600030101010101" pitchFamily="2" charset="-122"/>
              <a:cs typeface="+mn-lt"/>
              <a:sym typeface="+mn-ea"/>
            </a:endParaRPr>
          </a:p>
        </p:txBody>
      </p:sp>
      <p:sp>
        <p:nvSpPr>
          <p:cNvPr id="8" name="TextBox 7"/>
          <p:cNvSpPr txBox="1"/>
          <p:nvPr>
            <p:custDataLst>
              <p:tags r:id="rId4"/>
            </p:custDataLst>
          </p:nvPr>
        </p:nvSpPr>
        <p:spPr>
          <a:xfrm>
            <a:off x="255905" y="3211195"/>
            <a:ext cx="244983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6-4 </a:t>
            </a:r>
            <a:r>
              <a:rPr lang="zh-CN" altLang="en-US" sz="2000" dirty="0"/>
              <a:t>Lambda 架构</a:t>
            </a:r>
            <a:endParaRPr lang="zh-CN" altLang="en-US" sz="2000" dirty="0"/>
          </a:p>
          <a:p>
            <a:r>
              <a:rPr lang="zh-CN" altLang="en-US" sz="2000" dirty="0"/>
              <a:t>的主要组成部分</a:t>
            </a:r>
            <a:endParaRPr lang="zh-CN" altLang="en-US" sz="2000" dirty="0"/>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47555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1</a:t>
            </a:r>
            <a:r>
              <a:rPr lang="zh-CN" altLang="en-US" dirty="0" smtClean="0">
                <a:solidFill>
                  <a:srgbClr val="134AD5"/>
                </a:solidFill>
                <a:ea typeface="黑体" panose="02010609060101010101" pitchFamily="49" charset="-122"/>
                <a:cs typeface="+mn-lt"/>
                <a:sym typeface="+mn-ea"/>
              </a:rPr>
              <a:t>）批处理层</a:t>
            </a:r>
            <a:r>
              <a:rPr lang="zh-CN" altLang="en-US" dirty="0" smtClean="0">
                <a:solidFill>
                  <a:srgbClr val="134AD5"/>
                </a:solidFill>
                <a:ea typeface="黑体" panose="02010609060101010101" pitchFamily="49" charset="-122"/>
                <a:cs typeface="+mn-lt"/>
                <a:sym typeface="+mn-ea"/>
              </a:rPr>
              <a:t>（Batch Layer）</a:t>
            </a:r>
            <a:endParaRPr lang="en-US" altLang="zh-CN"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a:t>
            </a:r>
            <a:r>
              <a:rPr lang="en-US" altLang="zh-CN" sz="2300" u="sng" dirty="0" smtClean="0">
                <a:solidFill>
                  <a:schemeClr val="tx1">
                    <a:lumMod val="75000"/>
                    <a:lumOff val="25000"/>
                  </a:schemeClr>
                </a:solidFill>
                <a:ea typeface="黑体" panose="02010609060101010101" pitchFamily="49" charset="-122"/>
                <a:cs typeface="+mn-lt"/>
                <a:sym typeface="+mn-ea"/>
              </a:rPr>
              <a:t>批处理层</a:t>
            </a:r>
            <a:r>
              <a:rPr lang="en-US" altLang="zh-CN" sz="2300" dirty="0" smtClean="0">
                <a:solidFill>
                  <a:schemeClr val="tx1">
                    <a:lumMod val="75000"/>
                    <a:lumOff val="25000"/>
                  </a:schemeClr>
                </a:solidFill>
                <a:ea typeface="黑体" panose="02010609060101010101" pitchFamily="49" charset="-122"/>
                <a:cs typeface="+mn-lt"/>
                <a:sym typeface="+mn-ea"/>
              </a:rPr>
              <a:t>负责数据处理中的</a:t>
            </a:r>
            <a:r>
              <a:rPr lang="en-US" altLang="zh-CN" sz="2300" u="sng" dirty="0" smtClean="0">
                <a:solidFill>
                  <a:schemeClr val="tx1">
                    <a:lumMod val="75000"/>
                    <a:lumOff val="25000"/>
                  </a:schemeClr>
                </a:solidFill>
                <a:ea typeface="黑体" panose="02010609060101010101" pitchFamily="49" charset="-122"/>
                <a:cs typeface="+mn-lt"/>
                <a:sym typeface="+mn-ea"/>
              </a:rPr>
              <a:t>可靠性</a:t>
            </a:r>
            <a:r>
              <a:rPr lang="en-US" altLang="zh-CN" sz="2300" dirty="0" smtClean="0">
                <a:solidFill>
                  <a:schemeClr val="tx1">
                    <a:lumMod val="75000"/>
                    <a:lumOff val="25000"/>
                  </a:schemeClr>
                </a:solidFill>
                <a:ea typeface="黑体" panose="02010609060101010101" pitchFamily="49" charset="-122"/>
                <a:cs typeface="+mn-lt"/>
                <a:sym typeface="+mn-ea"/>
              </a:rPr>
              <a:t>，主要针对的是</a:t>
            </a:r>
            <a:r>
              <a:rPr lang="en-US" altLang="zh-CN" sz="2300" u="sng" dirty="0" smtClean="0">
                <a:solidFill>
                  <a:schemeClr val="tx1">
                    <a:lumMod val="75000"/>
                    <a:lumOff val="25000"/>
                  </a:schemeClr>
                </a:solidFill>
                <a:ea typeface="黑体" panose="02010609060101010101" pitchFamily="49" charset="-122"/>
                <a:cs typeface="+mn-lt"/>
                <a:sym typeface="+mn-ea"/>
              </a:rPr>
              <a:t>离线处理需求</a:t>
            </a:r>
            <a:r>
              <a:rPr lang="en-US" altLang="zh-CN" sz="2300" dirty="0" smtClean="0">
                <a:solidFill>
                  <a:schemeClr val="tx1">
                    <a:lumMod val="75000"/>
                    <a:lumOff val="25000"/>
                  </a:schemeClr>
                </a:solidFill>
                <a:ea typeface="黑体" panose="02010609060101010101" pitchFamily="49" charset="-122"/>
                <a:cs typeface="+mn-lt"/>
                <a:sym typeface="+mn-ea"/>
              </a:rPr>
              <a:t>，通过存储全部数据集和预先计算查询函数，构建用户查询所对应的批处理视图（Batch  View）。</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但是，批处理层不善于实时查询处理，实时查询处理任务需要由加速层完成。</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批处理层可采用批处理技术，如 Hadoop MapReduce等实现。</a:t>
            </a:r>
            <a:endParaRPr lang="en-US" altLang="zh-CN" sz="2300" dirty="0" smtClean="0">
              <a:solidFill>
                <a:schemeClr val="tx1">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3752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2</a:t>
            </a:r>
            <a:r>
              <a:rPr lang="zh-CN" altLang="en-US" sz="2400" dirty="0" smtClean="0">
                <a:solidFill>
                  <a:srgbClr val="134AD5"/>
                </a:solidFill>
                <a:ea typeface="黑体" panose="02010609060101010101" pitchFamily="49" charset="-122"/>
                <a:cs typeface="+mn-lt"/>
                <a:sym typeface="+mn-ea"/>
              </a:rPr>
              <a:t>）</a:t>
            </a:r>
            <a:r>
              <a:rPr lang="zh-CN" altLang="en-US" sz="2400" dirty="0" smtClean="0">
                <a:solidFill>
                  <a:srgbClr val="134AD5"/>
                </a:solidFill>
                <a:ea typeface="黑体" panose="02010609060101010101" pitchFamily="49" charset="-122"/>
                <a:cs typeface="+mn-lt"/>
                <a:sym typeface="+mn-ea"/>
              </a:rPr>
              <a:t>加速层/实时处理层（</a:t>
            </a:r>
            <a:r>
              <a:rPr lang="zh-CN" altLang="en-US" dirty="0" smtClean="0">
                <a:solidFill>
                  <a:srgbClr val="134AD5"/>
                </a:solidFill>
                <a:ea typeface="黑体" panose="02010609060101010101" pitchFamily="49" charset="-122"/>
                <a:cs typeface="+mn-lt"/>
                <a:sym typeface="+mn-ea"/>
              </a:rPr>
              <a:t>Speed/Real-Time Layer）</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a:t>
            </a:r>
            <a:r>
              <a:rPr lang="en-US" altLang="zh-CN" sz="2300" u="sng" dirty="0" smtClean="0">
                <a:solidFill>
                  <a:schemeClr val="tx1">
                    <a:lumMod val="75000"/>
                    <a:lumOff val="25000"/>
                  </a:schemeClr>
                </a:solidFill>
                <a:ea typeface="黑体" panose="02010609060101010101" pitchFamily="49" charset="-122"/>
                <a:cs typeface="+mn-lt"/>
                <a:sym typeface="+mn-ea"/>
              </a:rPr>
              <a:t>加速层/实时处理层</a:t>
            </a:r>
            <a:r>
              <a:rPr lang="en-US" altLang="zh-CN" sz="2300" dirty="0" smtClean="0">
                <a:solidFill>
                  <a:schemeClr val="tx1">
                    <a:lumMod val="75000"/>
                    <a:lumOff val="25000"/>
                  </a:schemeClr>
                </a:solidFill>
                <a:ea typeface="黑体" panose="02010609060101010101" pitchFamily="49" charset="-122"/>
                <a:cs typeface="+mn-lt"/>
                <a:sym typeface="+mn-ea"/>
              </a:rPr>
              <a:t>负责数据处理中的</a:t>
            </a:r>
            <a:r>
              <a:rPr lang="en-US" altLang="zh-CN" sz="2300" u="sng" dirty="0" smtClean="0">
                <a:solidFill>
                  <a:schemeClr val="tx1">
                    <a:lumMod val="75000"/>
                    <a:lumOff val="25000"/>
                  </a:schemeClr>
                </a:solidFill>
                <a:ea typeface="黑体" panose="02010609060101010101" pitchFamily="49" charset="-122"/>
                <a:cs typeface="+mn-lt"/>
                <a:sym typeface="+mn-ea"/>
              </a:rPr>
              <a:t>实时性</a:t>
            </a:r>
            <a:r>
              <a:rPr lang="en-US" altLang="zh-CN" sz="2300" dirty="0" smtClean="0">
                <a:solidFill>
                  <a:schemeClr val="tx1">
                    <a:lumMod val="75000"/>
                    <a:lumOff val="25000"/>
                  </a:schemeClr>
                </a:solidFill>
                <a:ea typeface="黑体" panose="02010609060101010101" pitchFamily="49" charset="-122"/>
                <a:cs typeface="+mn-lt"/>
                <a:sym typeface="+mn-ea"/>
              </a:rPr>
              <a:t>，主要针对的是实时处理需求。</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与批处理层不同的是，加速层中处理的并不是全体数据集，而是最近的</a:t>
            </a:r>
            <a:r>
              <a:rPr lang="en-US" altLang="zh-CN" sz="2300" u="sng" dirty="0" smtClean="0">
                <a:solidFill>
                  <a:schemeClr val="tx1">
                    <a:lumMod val="75000"/>
                    <a:lumOff val="25000"/>
                  </a:schemeClr>
                </a:solidFill>
                <a:ea typeface="黑体" panose="02010609060101010101" pitchFamily="49" charset="-122"/>
                <a:cs typeface="+mn-lt"/>
                <a:sym typeface="+mn-ea"/>
              </a:rPr>
              <a:t>增量数据流</a:t>
            </a:r>
            <a:r>
              <a:rPr lang="en-US" altLang="zh-CN" sz="2300" dirty="0" smtClean="0">
                <a:solidFill>
                  <a:schemeClr val="tx1">
                    <a:lumMod val="75000"/>
                    <a:lumOff val="25000"/>
                  </a:schemeClr>
                </a:solidFill>
                <a:ea typeface="黑体" panose="02010609060101010101" pitchFamily="49" charset="-122"/>
                <a:cs typeface="+mn-lt"/>
                <a:sym typeface="+mn-ea"/>
              </a:rPr>
              <a:t>。</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为了确保数据处理的速度，加速层在接收新数据后会不断更新实时视图（Real-Time View）。</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加速层可以采用流处理技术，如 Storm 等实现。</a:t>
            </a:r>
            <a:endParaRPr lang="en-US" altLang="zh-CN" sz="2300" dirty="0" smtClean="0">
              <a:solidFill>
                <a:schemeClr val="tx1">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122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3</a:t>
            </a:r>
            <a:r>
              <a:rPr lang="zh-CN" altLang="en-US" sz="2400" dirty="0" smtClean="0">
                <a:solidFill>
                  <a:srgbClr val="134AD5"/>
                </a:solidFill>
                <a:ea typeface="黑体" panose="02010609060101010101" pitchFamily="49" charset="-122"/>
                <a:cs typeface="+mn-lt"/>
                <a:sym typeface="+mn-ea"/>
              </a:rPr>
              <a:t>）</a:t>
            </a:r>
            <a:r>
              <a:rPr lang="zh-CN" altLang="en-US" dirty="0" smtClean="0">
                <a:solidFill>
                  <a:srgbClr val="134AD5"/>
                </a:solidFill>
                <a:ea typeface="黑体" panose="02010609060101010101" pitchFamily="49" charset="-122"/>
                <a:cs typeface="+mn-lt"/>
                <a:sym typeface="+mn-ea"/>
              </a:rPr>
              <a:t>服务层（Serving Layer）</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a:t>
            </a:r>
            <a:r>
              <a:rPr lang="en-US" altLang="zh-CN" sz="2300" u="sng" dirty="0" smtClean="0">
                <a:solidFill>
                  <a:schemeClr val="tx1">
                    <a:lumMod val="75000"/>
                    <a:lumOff val="25000"/>
                  </a:schemeClr>
                </a:solidFill>
                <a:ea typeface="黑体" panose="02010609060101010101" pitchFamily="49" charset="-122"/>
                <a:cs typeface="+mn-lt"/>
                <a:sym typeface="+mn-ea"/>
              </a:rPr>
              <a:t>服务层</a:t>
            </a:r>
            <a:r>
              <a:rPr lang="en-US" altLang="zh-CN" sz="2300" dirty="0" smtClean="0">
                <a:solidFill>
                  <a:schemeClr val="tx1">
                    <a:lumMod val="75000"/>
                    <a:lumOff val="25000"/>
                  </a:schemeClr>
                </a:solidFill>
                <a:ea typeface="黑体" panose="02010609060101010101" pitchFamily="49" charset="-122"/>
                <a:cs typeface="+mn-lt"/>
                <a:sym typeface="+mn-ea"/>
              </a:rPr>
              <a:t>主要负责将加速层的输出数据合并至批处理层的输出数据中，从而得到一份完整的输出数据，并保存至 NoSQL 数据库中，并为在线查询类应用提供服务。</a:t>
            </a:r>
            <a:endParaRPr lang="en-US" altLang="zh-CN" sz="2300" dirty="0" smtClean="0">
              <a:solidFill>
                <a:schemeClr val="tx1">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lumMod val="75000"/>
                    <a:lumOff val="25000"/>
                  </a:schemeClr>
                </a:solidFill>
                <a:ea typeface="黑体" panose="02010609060101010101" pitchFamily="49" charset="-122"/>
                <a:cs typeface="+mn-lt"/>
                <a:sym typeface="+mn-ea"/>
              </a:rPr>
              <a:t>    - 服务层可以采用查询处理技术，如 Cloudera Impala 等实现。</a:t>
            </a:r>
            <a:endParaRPr lang="en-US" altLang="zh-CN" sz="2300" dirty="0" smtClean="0">
              <a:solidFill>
                <a:schemeClr val="tx1">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36525" y="795655"/>
            <a:ext cx="8890635" cy="565086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大数据技术</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Big Data Technology</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BDT</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endParaRPr lang="zh-CN" altLang="en-US" sz="280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endParaRPr>
          </a:p>
          <a:p>
            <a:pPr marL="0" indent="0" algn="l" eaLnBrk="1" latinLnBrk="0" hangingPunct="1">
              <a:lnSpc>
                <a:spcPct val="100000"/>
              </a:lnSpc>
              <a:spcBef>
                <a:spcPts val="8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 </a:t>
            </a:r>
            <a:r>
              <a:rPr lang="en-US" altLang="zh-CN" dirty="0" smtClean="0">
                <a:solidFill>
                  <a:srgbClr val="134AD5"/>
                </a:solidFill>
                <a:ea typeface="黑体" panose="02010609060101010101" pitchFamily="49" charset="-122"/>
                <a:cs typeface="+mn-lt"/>
              </a:rPr>
              <a:t>大数据技术指的是一套涵盖了数据的采集、存储、管理、分析和应用等全过程的技术体系。它能够处理非常庞大和复杂的数据集，为各类组织提供深入洞察，以驱动业务决策和创新。</a:t>
            </a:r>
            <a:endParaRPr lang="en-US" altLang="zh-CN" dirty="0" smtClean="0">
              <a:solidFill>
                <a:srgbClr val="134AD5"/>
              </a:solidFill>
              <a:ea typeface="黑体" panose="02010609060101010101" pitchFamily="49" charset="-122"/>
              <a:cs typeface="+mn-lt"/>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rPr>
              <a:t>  * </a:t>
            </a:r>
            <a:r>
              <a:rPr lang="zh-CN" altLang="en-US" dirty="0" smtClean="0">
                <a:solidFill>
                  <a:srgbClr val="134AD5"/>
                </a:solidFill>
                <a:ea typeface="黑体" panose="02010609060101010101" pitchFamily="49" charset="-122"/>
                <a:cs typeface="+mn-lt"/>
              </a:rPr>
              <a:t>大数据技术的</a:t>
            </a:r>
            <a:r>
              <a:rPr lang="en-US" altLang="zh-CN" dirty="0" smtClean="0">
                <a:solidFill>
                  <a:srgbClr val="134AD5"/>
                </a:solidFill>
                <a:ea typeface="黑体" panose="02010609060101010101" pitchFamily="49" charset="-122"/>
                <a:cs typeface="+mn-lt"/>
              </a:rPr>
              <a:t>十大特征</a:t>
            </a:r>
            <a:endParaRPr lang="zh-CN" altLang="en-US"/>
          </a:p>
          <a:p>
            <a:pPr marL="0" indent="0" algn="l" eaLnBrk="1" latinLnBrk="0" hangingPunct="1">
              <a:lnSpc>
                <a:spcPct val="100000"/>
              </a:lnSpc>
              <a:spcBef>
                <a:spcPts val="800"/>
              </a:spcBef>
              <a:buSzTx/>
              <a:buFont typeface="Wingdings" panose="05000000000000000000" pitchFamily="2" charset="2"/>
              <a:buNone/>
            </a:pPr>
            <a:r>
              <a:rPr lang="en-US" altLang="zh-CN" sz="2300"/>
              <a:t>    - </a:t>
            </a:r>
            <a:r>
              <a:rPr lang="zh-CN" altLang="en-US" sz="2300">
                <a:latin typeface="黑体" panose="02010609060101010101" pitchFamily="49" charset="-122"/>
                <a:ea typeface="黑体" panose="02010609060101010101" pitchFamily="49" charset="-122"/>
              </a:rPr>
              <a:t>高扩展性：</a:t>
            </a:r>
            <a:r>
              <a:rPr lang="zh-CN" altLang="en-US" sz="2200"/>
              <a:t>大数据技术具有极高的扩展性，可以迅速适应持续增长的数据量和计算需求。</a:t>
            </a:r>
            <a:endParaRPr lang="zh-CN" altLang="en-US" sz="2200"/>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分布式计算与存储</a:t>
            </a:r>
            <a:r>
              <a:rPr lang="zh-CN" altLang="en-US" sz="2300">
                <a:latin typeface="黑体" panose="02010609060101010101" pitchFamily="49" charset="-122"/>
                <a:ea typeface="黑体" panose="02010609060101010101" pitchFamily="49" charset="-122"/>
                <a:sym typeface="+mn-ea"/>
              </a:rPr>
              <a:t>：</a:t>
            </a:r>
            <a:r>
              <a:rPr lang="zh-CN" altLang="en-US" sz="2200"/>
              <a:t>大数据技术采用分布式计算和存储解决方案，这使得大量的数据可以被分片存储和并行处理，极大地提高了数据处理和分析的效率。</a:t>
            </a:r>
            <a:endParaRPr lang="zh-CN" altLang="en-US" sz="2200"/>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多样性和复杂性</a:t>
            </a:r>
            <a:r>
              <a:rPr lang="zh-CN" altLang="en-US" sz="2300">
                <a:latin typeface="黑体" panose="02010609060101010101" pitchFamily="49" charset="-122"/>
                <a:ea typeface="黑体" panose="02010609060101010101" pitchFamily="49" charset="-122"/>
                <a:sym typeface="+mn-ea"/>
              </a:rPr>
              <a:t>：</a:t>
            </a:r>
            <a:r>
              <a:rPr lang="zh-CN" altLang="en-US" sz="2200"/>
              <a:t>大数据技术具备处理多种类型和来源的数据的能力，这包括结构化数据、半结构化数据和非结构化数据。</a:t>
            </a:r>
            <a:endParaRPr lang="zh-CN" altLang="en-US" sz="2200"/>
          </a:p>
          <a:p>
            <a:pPr marL="0" indent="0" algn="l" eaLnBrk="1" latinLnBrk="0" hangingPunct="1">
              <a:lnSpc>
                <a:spcPct val="100000"/>
              </a:lnSpc>
              <a:spcBef>
                <a:spcPts val="800"/>
              </a:spcBef>
              <a:buSzTx/>
              <a:buFont typeface="Wingdings" panose="05000000000000000000" pitchFamily="2" charset="2"/>
              <a:buNone/>
            </a:pPr>
            <a:r>
              <a:rPr lang="en-US" altLang="zh-CN" sz="2300" b="1" dirty="0" smtClean="0">
                <a:solidFill>
                  <a:schemeClr val="tx1"/>
                </a:solidFill>
                <a:ea typeface="黑体" panose="02010609060101010101" pitchFamily="49" charset="-122"/>
                <a:cs typeface="+mn-lt"/>
                <a:sym typeface="+mn-ea"/>
              </a:rPr>
              <a:t>    </a:t>
            </a:r>
            <a:r>
              <a:rPr lang="en-US" altLang="zh-CN" sz="2300">
                <a:sym typeface="+mn-ea"/>
              </a:rPr>
              <a:t>- </a:t>
            </a:r>
            <a:r>
              <a:rPr lang="zh-CN" altLang="en-US" sz="2300">
                <a:latin typeface="黑体" panose="02010609060101010101" pitchFamily="49" charset="-122"/>
                <a:ea typeface="黑体" panose="02010609060101010101" pitchFamily="49" charset="-122"/>
                <a:sym typeface="+mn-ea"/>
              </a:rPr>
              <a:t>实时性：</a:t>
            </a:r>
            <a:r>
              <a:rPr lang="zh-CN" altLang="en-US" sz="2200">
                <a:sym typeface="+mn-ea"/>
              </a:rPr>
              <a:t>大数据技术支持实时或近实时的数据处理和分析，可以即时响应业务需求并做出决策。</a:t>
            </a:r>
            <a:endParaRPr lang="en-US" altLang="zh-CN" sz="2200" b="1"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35178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从处理流程视角看，</a:t>
            </a:r>
            <a:r>
              <a:rPr lang="zh-CN" altLang="en-US" sz="2400" u="sng" dirty="0" smtClean="0">
                <a:solidFill>
                  <a:srgbClr val="134AD5"/>
                </a:solidFill>
                <a:ea typeface="黑体" panose="02010609060101010101" pitchFamily="49" charset="-122"/>
                <a:cs typeface="+mn-lt"/>
                <a:sym typeface="+mn-ea"/>
              </a:rPr>
              <a:t>Lambda 架构的基本流程</a:t>
            </a:r>
            <a:r>
              <a:rPr lang="zh-CN" altLang="en-US" sz="2400" dirty="0" smtClean="0">
                <a:solidFill>
                  <a:srgbClr val="134AD5"/>
                </a:solidFill>
                <a:ea typeface="黑体" panose="02010609060101010101" pitchFamily="49" charset="-122"/>
                <a:cs typeface="+mn-lt"/>
                <a:sym typeface="+mn-ea"/>
              </a:rPr>
              <a:t>如下。</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①</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进入系统的所有数据都被分派到批处理层和加速层进行处理。</a:t>
            </a:r>
            <a:endParaRPr lang="zh-CN" altLang="en-US"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其中，批处理层具有两个功能：</a:t>
            </a:r>
            <a:endParaRPr lang="zh-CN" altLang="en-US"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一是管理主数据集（不可变的、仅附加的原始数据集）；</a:t>
            </a:r>
            <a:endParaRPr lang="zh-CN" altLang="en-US"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二是预先计算批处理视图。</a:t>
            </a:r>
            <a:endParaRPr lang="zh-CN" altLang="en-US"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②</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服务层为批处理视图编制索引，以便以低延迟、临时方式查询它们。</a:t>
            </a:r>
            <a:endParaRPr lang="zh-CN" altLang="en-US"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③</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加速层弥补了服务层更新的高延迟，并且仅处理最新数据。</a:t>
            </a:r>
            <a:endParaRPr lang="zh-CN" altLang="en-US"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④</a:t>
            </a:r>
            <a:r>
              <a:rPr lang="en-US" altLang="zh-CN" sz="2300" dirty="0" smtClean="0">
                <a:solidFill>
                  <a:schemeClr val="tx1"/>
                </a:solidFill>
                <a:ea typeface="黑体" panose="02010609060101010101" pitchFamily="49" charset="-122"/>
                <a:cs typeface="+mn-lt"/>
                <a:sym typeface="+mn-ea"/>
              </a:rPr>
              <a:t> </a:t>
            </a:r>
            <a:r>
              <a:rPr lang="zh-CN" altLang="en-US" sz="2300" dirty="0" smtClean="0">
                <a:solidFill>
                  <a:schemeClr val="tx1"/>
                </a:solidFill>
                <a:ea typeface="黑体" panose="02010609060101010101" pitchFamily="49" charset="-122"/>
                <a:cs typeface="+mn-lt"/>
                <a:sym typeface="+mn-ea"/>
              </a:rPr>
              <a:t>可以通过合并批处理视图和实时视图的结果来回答任何查询请求。</a:t>
            </a:r>
            <a:endParaRPr lang="zh-CN" altLang="en-US"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22351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的出现及其特点</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在 Hadoop 生态系统中，MapReduce 是一种典型的大数据计算技术，其</a:t>
            </a:r>
            <a:r>
              <a:rPr sz="2300" u="sng" dirty="0" smtClean="0">
                <a:solidFill>
                  <a:schemeClr val="tx1"/>
                </a:solidFill>
                <a:ea typeface="黑体" panose="02010609060101010101" pitchFamily="49" charset="-122"/>
                <a:cs typeface="+mn-lt"/>
                <a:sym typeface="+mn-ea"/>
              </a:rPr>
              <a:t>主要局限</a:t>
            </a:r>
            <a:r>
              <a:rPr sz="2300" dirty="0" smtClean="0">
                <a:solidFill>
                  <a:schemeClr val="tx1"/>
                </a:solidFill>
                <a:ea typeface="黑体" panose="02010609060101010101" pitchFamily="49" charset="-122"/>
                <a:cs typeface="+mn-lt"/>
                <a:sym typeface="+mn-ea"/>
              </a:rPr>
              <a:t>有两个：</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Symbol" panose="05050102010706020507" charset="0"/>
              </a:rPr>
              <a:t> </a:t>
            </a:r>
            <a:r>
              <a:rPr sz="2200" dirty="0" smtClean="0">
                <a:solidFill>
                  <a:schemeClr val="tx1"/>
                </a:solidFill>
                <a:ea typeface="宋体" panose="02010600030101010101" pitchFamily="2" charset="-122"/>
                <a:cs typeface="+mn-lt"/>
                <a:sym typeface="+mn-ea"/>
              </a:rPr>
              <a:t>一是在 MapReduce 中直接编程的难度较大；</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dirty="0" smtClean="0">
                <a:solidFill>
                  <a:schemeClr val="tx1"/>
                </a:solidFill>
                <a:ea typeface="宋体" panose="02010600030101010101" pitchFamily="2" charset="-122"/>
                <a:cs typeface="+mn-lt"/>
                <a:sym typeface="+mn-ea"/>
              </a:rPr>
              <a:t>二是不善于处理除批处理计算模式之外的其他计算模式，如流计算、交互式计算、图计算等。</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针对 Hadoop MapReduce的上述两个缺陷，人们提出了</a:t>
            </a:r>
            <a:r>
              <a:rPr sz="2300" u="sng" dirty="0" smtClean="0">
                <a:solidFill>
                  <a:schemeClr val="tx1"/>
                </a:solidFill>
                <a:ea typeface="黑体" panose="02010609060101010101" pitchFamily="49" charset="-122"/>
                <a:cs typeface="+mn-lt"/>
                <a:sym typeface="+mn-ea"/>
              </a:rPr>
              <a:t>两种新思路</a:t>
            </a:r>
            <a:r>
              <a:rPr sz="2300" dirty="0" smtClean="0">
                <a:solidFill>
                  <a:schemeClr val="tx1"/>
                </a:solidFill>
                <a:ea typeface="黑体" panose="02010609060101010101" pitchFamily="49" charset="-122"/>
                <a:cs typeface="+mn-lt"/>
                <a:sym typeface="+mn-ea"/>
              </a:rPr>
              <a:t>：</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dirty="0" smtClean="0">
                <a:solidFill>
                  <a:schemeClr val="tx1"/>
                </a:solidFill>
                <a:ea typeface="宋体" panose="02010600030101010101" pitchFamily="2" charset="-122"/>
                <a:cs typeface="+mn-lt"/>
                <a:sym typeface="+mn-ea"/>
              </a:rPr>
              <a:t>一种是采取了面向特定任务的专用系统，如 Storm、Impala、Giraph 等；</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dirty="0" smtClean="0">
                <a:solidFill>
                  <a:schemeClr val="tx1"/>
                </a:solidFill>
                <a:ea typeface="宋体" panose="02010600030101010101" pitchFamily="2" charset="-122"/>
                <a:cs typeface="+mn-lt"/>
                <a:sym typeface="+mn-ea"/>
              </a:rPr>
              <a:t>另一种是提出了一种融合式通用系统，如 Spark。</a:t>
            </a:r>
            <a:endParaRPr lang="zh-CN" altLang="en-US"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70485" y="795655"/>
            <a:ext cx="8976360" cy="579120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的出现及其特点（续）</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u="sng" dirty="0" smtClean="0">
                <a:solidFill>
                  <a:schemeClr val="tx1"/>
                </a:solidFill>
                <a:ea typeface="黑体" panose="02010609060101010101" pitchFamily="49" charset="-122"/>
                <a:cs typeface="+mn-lt"/>
                <a:sym typeface="+mn-ea"/>
              </a:rPr>
              <a:t>Spark</a:t>
            </a:r>
            <a:r>
              <a:rPr sz="2300" dirty="0" smtClean="0">
                <a:solidFill>
                  <a:schemeClr val="tx1"/>
                </a:solidFill>
                <a:ea typeface="黑体" panose="02010609060101010101" pitchFamily="49" charset="-122"/>
                <a:cs typeface="+mn-lt"/>
                <a:sym typeface="+mn-ea"/>
              </a:rPr>
              <a:t>是一个快速、通用、</a:t>
            </a:r>
            <a:r>
              <a:rPr lang="zh-CN" sz="2300" dirty="0" smtClean="0">
                <a:solidFill>
                  <a:schemeClr val="tx1"/>
                </a:solidFill>
                <a:ea typeface="黑体" panose="02010609060101010101" pitchFamily="49" charset="-122"/>
                <a:cs typeface="+mn-lt"/>
                <a:sym typeface="+mn-ea"/>
              </a:rPr>
              <a:t>可扩展</a:t>
            </a:r>
            <a:r>
              <a:rPr sz="2300" dirty="0" smtClean="0">
                <a:solidFill>
                  <a:schemeClr val="tx1"/>
                </a:solidFill>
                <a:ea typeface="黑体" panose="02010609060101010101" pitchFamily="49" charset="-122"/>
                <a:cs typeface="+mn-lt"/>
                <a:sym typeface="+mn-ea"/>
              </a:rPr>
              <a:t>的</a:t>
            </a:r>
            <a:r>
              <a:rPr lang="zh-CN" sz="2300" dirty="0" smtClean="0">
                <a:solidFill>
                  <a:schemeClr val="tx1"/>
                </a:solidFill>
                <a:ea typeface="黑体" panose="02010609060101010101" pitchFamily="49" charset="-122"/>
                <a:cs typeface="+mn-lt"/>
                <a:sym typeface="+mn-ea"/>
              </a:rPr>
              <a:t>大数据</a:t>
            </a:r>
            <a:r>
              <a:rPr sz="2300" dirty="0" smtClean="0">
                <a:solidFill>
                  <a:schemeClr val="tx1"/>
                </a:solidFill>
                <a:ea typeface="黑体" panose="02010609060101010101" pitchFamily="49" charset="-122"/>
                <a:cs typeface="+mn-lt"/>
                <a:sym typeface="+mn-ea"/>
              </a:rPr>
              <a:t>计算平台。</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 </a:t>
            </a:r>
            <a:r>
              <a:rPr sz="2300" dirty="0" smtClean="0">
                <a:ea typeface="黑体" panose="02010609060101010101" pitchFamily="49" charset="-122"/>
                <a:cs typeface="+mn-lt"/>
              </a:rPr>
              <a:t>Spark生态系统包括一系列用于大数据处理和分析的库和工具。</a:t>
            </a:r>
            <a:r>
              <a:rPr lang="zh-CN" sz="2300" dirty="0" smtClean="0">
                <a:ea typeface="黑体" panose="02010609060101010101" pitchFamily="49" charset="-122"/>
                <a:cs typeface="+mn-lt"/>
              </a:rPr>
              <a:t>该</a:t>
            </a:r>
            <a:r>
              <a:rPr sz="2300" dirty="0" smtClean="0">
                <a:ea typeface="黑体" panose="02010609060101010101" pitchFamily="49" charset="-122"/>
                <a:cs typeface="+mn-lt"/>
              </a:rPr>
              <a:t>生态系统是开源的，支持Java、Scala、Python和R</a:t>
            </a:r>
            <a:r>
              <a:rPr lang="zh-CN" sz="2300" dirty="0" smtClean="0">
                <a:ea typeface="黑体" panose="02010609060101010101" pitchFamily="49" charset="-122"/>
                <a:cs typeface="+mn-lt"/>
              </a:rPr>
              <a:t>等编程语言</a:t>
            </a:r>
            <a:r>
              <a:rPr sz="2300" dirty="0" smtClean="0">
                <a:ea typeface="黑体" panose="02010609060101010101" pitchFamily="49" charset="-122"/>
                <a:cs typeface="+mn-lt"/>
              </a:rPr>
              <a:t>。</a:t>
            </a:r>
            <a:endParaRPr sz="2300" dirty="0" smtClean="0">
              <a:ea typeface="黑体" panose="02010609060101010101" pitchFamily="49" charset="-122"/>
              <a:cs typeface="+mn-lt"/>
            </a:endParaRPr>
          </a:p>
          <a:p>
            <a:pPr marL="0" indent="0" algn="l" eaLnBrk="1" latinLnBrk="0"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相对于 Hadoop MapReduce，Spark 有以下特点</a:t>
            </a:r>
            <a:r>
              <a:rPr lang="zh-CN" sz="2300" dirty="0" smtClean="0">
                <a:solidFill>
                  <a:schemeClr val="tx1"/>
                </a:solidFill>
                <a:ea typeface="黑体" panose="02010609060101010101" pitchFamily="49" charset="-122"/>
                <a:cs typeface="+mn-lt"/>
                <a:sym typeface="+mn-ea"/>
              </a:rPr>
              <a:t>：</a:t>
            </a:r>
            <a:endParaRPr lang="zh-CN"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zh-CN" sz="2200" dirty="0" smtClean="0">
                <a:solidFill>
                  <a:schemeClr val="tx1"/>
                </a:solidFill>
                <a:ea typeface="黑体" panose="02010609060101010101" pitchFamily="49" charset="-122"/>
                <a:cs typeface="+mn-lt"/>
                <a:sym typeface="+mn-ea"/>
              </a:rPr>
              <a:t>1．速度快</a:t>
            </a:r>
            <a:endParaRPr 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zh-CN" sz="2100" dirty="0" smtClean="0">
                <a:solidFill>
                  <a:schemeClr val="tx1"/>
                </a:solidFill>
                <a:ea typeface="宋体" panose="02010600030101010101" pitchFamily="2" charset="-122"/>
                <a:cs typeface="+mn-lt"/>
                <a:sym typeface="+mn-ea"/>
              </a:rPr>
              <a:t>与 Hadoop MapReduce 的磁盘计算不同的是，Spark 采用的是内存计算模式，并采用“使计算靠近数据”的方式降低了磁盘读写 I/O 及网络传输带宽的成本，达到了快速计算的目的。</a:t>
            </a:r>
            <a:endParaRPr lang="zh-CN"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 </a:t>
            </a:r>
            <a:r>
              <a:rPr lang="zh-CN" sz="2100" dirty="0" smtClean="0">
                <a:solidFill>
                  <a:schemeClr val="tx1"/>
                </a:solidFill>
                <a:ea typeface="宋体" panose="02010600030101010101" pitchFamily="2" charset="-122"/>
                <a:cs typeface="+mn-lt"/>
                <a:sym typeface="+mn-ea"/>
              </a:rPr>
              <a:t>通常，Spark 性能可以达到 Hadoop 的10倍以上。 </a:t>
            </a:r>
            <a:endParaRPr lang="zh-CN"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a:t>
            </a:r>
            <a:r>
              <a:rPr lang="zh-CN" sz="2200" dirty="0" smtClean="0">
                <a:solidFill>
                  <a:schemeClr val="tx1"/>
                </a:solidFill>
                <a:ea typeface="黑体" panose="02010609060101010101" pitchFamily="49" charset="-122"/>
                <a:cs typeface="+mn-lt"/>
                <a:sym typeface="+mn-ea"/>
              </a:rPr>
              <a:t>2．通用性</a:t>
            </a:r>
            <a:endParaRPr 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a:t>
            </a:r>
            <a:r>
              <a:rPr lang="zh-CN" sz="2100" dirty="0" smtClean="0">
                <a:solidFill>
                  <a:schemeClr val="tx1"/>
                </a:solidFill>
                <a:ea typeface="宋体" panose="02010600030101010101" pitchFamily="2" charset="-122"/>
                <a:cs typeface="+mn-lt"/>
                <a:sym typeface="+mn-ea"/>
              </a:rPr>
              <a:t> Hadoop MapReduce 主要用于批处理，而Spark 则更为通用，可支持批处理、流计算、交互式计算、图计算、机器学习等多种计算模式。</a:t>
            </a:r>
            <a:endParaRPr lang="zh-CN"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135255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3</a:t>
            </a:r>
            <a:r>
              <a:rPr lang="zh-CN" sz="2200" dirty="0" smtClean="0">
                <a:solidFill>
                  <a:schemeClr val="tx1"/>
                </a:solidFill>
                <a:ea typeface="黑体" panose="02010609060101010101" pitchFamily="49" charset="-122"/>
                <a:cs typeface="+mn-lt"/>
                <a:sym typeface="+mn-ea"/>
              </a:rPr>
              <a:t>．易用性</a:t>
            </a:r>
            <a:endParaRPr 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zh-CN" sz="2100" dirty="0" smtClean="0">
                <a:solidFill>
                  <a:schemeClr val="tx1"/>
                </a:solidFill>
                <a:ea typeface="宋体" panose="02010600030101010101" pitchFamily="2" charset="-122"/>
                <a:cs typeface="+mn-lt"/>
                <a:sym typeface="+mn-ea"/>
              </a:rPr>
              <a:t>Spark 的易用性主要体现在以下 4 个方面：</a:t>
            </a:r>
            <a:endParaRPr lang="zh-CN" sz="2000" dirty="0" smtClean="0">
              <a:solidFill>
                <a:schemeClr val="tx1"/>
              </a:solidFill>
              <a:ea typeface="宋体" panose="02010600030101010101" pitchFamily="2" charset="-122"/>
              <a:cs typeface="+mn-lt"/>
              <a:sym typeface="+mn-ea"/>
            </a:endParaRPr>
          </a:p>
        </p:txBody>
      </p:sp>
      <p:graphicFrame>
        <p:nvGraphicFramePr>
          <p:cNvPr id="2" name="内容占位符 6"/>
          <p:cNvGraphicFramePr/>
          <p:nvPr>
            <p:custDataLst>
              <p:tags r:id="rId2"/>
            </p:custDataLst>
          </p:nvPr>
        </p:nvGraphicFramePr>
        <p:xfrm>
          <a:off x="118745" y="2038985"/>
          <a:ext cx="8945245" cy="33966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3"/>
          <p:cNvSpPr>
            <a:spLocks noGrp="1" noRot="1"/>
          </p:cNvSpPr>
          <p:nvPr>
            <p:custDataLst>
              <p:tags r:id="rId8"/>
            </p:custDataLst>
          </p:nvPr>
        </p:nvSpPr>
        <p:spPr>
          <a:xfrm>
            <a:off x="107950" y="5371465"/>
            <a:ext cx="8902700" cy="11391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4</a:t>
            </a:r>
            <a:r>
              <a:rPr lang="zh-CN" sz="2200" dirty="0" smtClean="0">
                <a:solidFill>
                  <a:schemeClr val="tx1"/>
                </a:solidFill>
                <a:ea typeface="黑体" panose="02010609060101010101" pitchFamily="49" charset="-122"/>
                <a:cs typeface="+mn-lt"/>
                <a:sym typeface="+mn-ea"/>
              </a:rPr>
              <a:t>．可扩展和容错性</a:t>
            </a:r>
            <a:endParaRPr 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en-US" altLang="zh-CN" sz="2000" dirty="0" smtClean="0">
                <a:solidFill>
                  <a:schemeClr val="tx1"/>
                </a:solidFill>
                <a:ea typeface="宋体" panose="02010600030101010101" pitchFamily="2" charset="-122"/>
                <a:cs typeface="+mn-lt"/>
                <a:sym typeface="+mn-ea"/>
              </a:rPr>
              <a:t>Spark</a:t>
            </a:r>
            <a:r>
              <a:rPr lang="zh-CN" altLang="en-US" sz="2000" dirty="0" smtClean="0">
                <a:solidFill>
                  <a:schemeClr val="tx1"/>
                </a:solidFill>
                <a:ea typeface="宋体" panose="02010600030101010101" pitchFamily="2" charset="-122"/>
                <a:cs typeface="+mn-lt"/>
                <a:sym typeface="+mn-ea"/>
              </a:rPr>
              <a:t>可以运行在</a:t>
            </a:r>
            <a:r>
              <a:rPr lang="en-US" altLang="zh-CN" sz="2000" dirty="0" smtClean="0">
                <a:solidFill>
                  <a:schemeClr val="tx1"/>
                </a:solidFill>
                <a:ea typeface="宋体" panose="02010600030101010101" pitchFamily="2" charset="-122"/>
                <a:cs typeface="+mn-lt"/>
                <a:sym typeface="+mn-ea"/>
              </a:rPr>
              <a:t>Hadoop</a:t>
            </a:r>
            <a:r>
              <a:rPr lang="zh-CN" altLang="en-US" sz="2000" dirty="0" smtClean="0">
                <a:solidFill>
                  <a:schemeClr val="tx1"/>
                </a:solidFill>
                <a:ea typeface="宋体" panose="02010600030101010101" pitchFamily="2" charset="-122"/>
                <a:cs typeface="+mn-lt"/>
                <a:sym typeface="+mn-ea"/>
              </a:rPr>
              <a:t>集群上，与</a:t>
            </a:r>
            <a:r>
              <a:rPr lang="en-US" altLang="zh-CN" sz="2000" dirty="0" smtClean="0">
                <a:solidFill>
                  <a:schemeClr val="tx1"/>
                </a:solidFill>
                <a:ea typeface="宋体" panose="02010600030101010101" pitchFamily="2" charset="-122"/>
                <a:cs typeface="+mn-lt"/>
                <a:sym typeface="+mn-ea"/>
              </a:rPr>
              <a:t>Hadoop</a:t>
            </a:r>
            <a:r>
              <a:rPr lang="zh-CN" altLang="en-US" sz="2000" dirty="0" smtClean="0">
                <a:solidFill>
                  <a:schemeClr val="tx1"/>
                </a:solidFill>
                <a:ea typeface="宋体" panose="02010600030101010101" pitchFamily="2" charset="-122"/>
                <a:cs typeface="+mn-lt"/>
                <a:sym typeface="+mn-ea"/>
              </a:rPr>
              <a:t>的生态系统兼容，并且具有良好的容错性和可扩展性。</a:t>
            </a:r>
            <a:endParaRPr lang="zh-CN" altLang="en-US" sz="20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graphicEl>
                                              <a:dgm id="{A1C7A9A6-5720-4073-9A94-A22890853214}"/>
                                            </p:graphicEl>
                                          </p:spTgt>
                                        </p:tgtEl>
                                        <p:attrNameLst>
                                          <p:attrName>style.visibility</p:attrName>
                                        </p:attrNameLst>
                                      </p:cBhvr>
                                      <p:to>
                                        <p:strVal val="visible"/>
                                      </p:to>
                                    </p:set>
                                    <p:animEffect transition="in" filter="checkerboard(across)">
                                      <p:cBhvr>
                                        <p:cTn id="7" dur="500"/>
                                        <p:tgtEl>
                                          <p:spTgt spid="2">
                                            <p:graphicEl>
                                              <a:dgm id="{A1C7A9A6-5720-4073-9A94-A2289085321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2">
                                            <p:graphicEl>
                                              <a:dgm id="{0D174396-24E4-4E3C-B035-2C5740DC065E}"/>
                                            </p:graphicEl>
                                          </p:spTgt>
                                        </p:tgtEl>
                                        <p:attrNameLst>
                                          <p:attrName>style.visibility</p:attrName>
                                        </p:attrNameLst>
                                      </p:cBhvr>
                                      <p:to>
                                        <p:strVal val="visible"/>
                                      </p:to>
                                    </p:set>
                                    <p:animEffect transition="in" filter="checkerboard(across)">
                                      <p:cBhvr>
                                        <p:cTn id="12" dur="500"/>
                                        <p:tgtEl>
                                          <p:spTgt spid="2">
                                            <p:graphicEl>
                                              <a:dgm id="{0D174396-24E4-4E3C-B035-2C5740DC065E}"/>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2">
                                            <p:graphicEl>
                                              <a:dgm id="{CD3D4BE8-A428-468E-9D84-EA4A1BA29C1F}"/>
                                            </p:graphicEl>
                                          </p:spTgt>
                                        </p:tgtEl>
                                        <p:attrNameLst>
                                          <p:attrName>style.visibility</p:attrName>
                                        </p:attrNameLst>
                                      </p:cBhvr>
                                      <p:to>
                                        <p:strVal val="visible"/>
                                      </p:to>
                                    </p:set>
                                    <p:animEffect transition="in" filter="checkerboard(across)">
                                      <p:cBhvr>
                                        <p:cTn id="17" dur="500"/>
                                        <p:tgtEl>
                                          <p:spTgt spid="2">
                                            <p:graphicEl>
                                              <a:dgm id="{CD3D4BE8-A428-468E-9D84-EA4A1BA29C1F}"/>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2">
                                            <p:graphicEl>
                                              <a:dgm id="{A7FBF047-7225-438D-AFD3-7A09F090A6D5}"/>
                                            </p:graphicEl>
                                          </p:spTgt>
                                        </p:tgtEl>
                                        <p:attrNameLst>
                                          <p:attrName>style.visibility</p:attrName>
                                        </p:attrNameLst>
                                      </p:cBhvr>
                                      <p:to>
                                        <p:strVal val="visible"/>
                                      </p:to>
                                    </p:set>
                                    <p:animEffect transition="in" filter="checkerboard(across)">
                                      <p:cBhvr>
                                        <p:cTn id="22" dur="500"/>
                                        <p:tgtEl>
                                          <p:spTgt spid="2">
                                            <p:graphicEl>
                                              <a:dgm id="{A7FBF047-7225-438D-AFD3-7A09F090A6D5}"/>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2">
                                            <p:graphicEl>
                                              <a:dgm id="{E785563D-7ED1-465A-BF2E-45C049DAE07F}"/>
                                            </p:graphicEl>
                                          </p:spTgt>
                                        </p:tgtEl>
                                        <p:attrNameLst>
                                          <p:attrName>style.visibility</p:attrName>
                                        </p:attrNameLst>
                                      </p:cBhvr>
                                      <p:to>
                                        <p:strVal val="visible"/>
                                      </p:to>
                                    </p:set>
                                    <p:animEffect transition="in" filter="checkerboard(across)">
                                      <p:cBhvr>
                                        <p:cTn id="27" dur="500"/>
                                        <p:tgtEl>
                                          <p:spTgt spid="2">
                                            <p:graphicEl>
                                              <a:dgm id="{E785563D-7ED1-465A-BF2E-45C049DAE07F}"/>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2">
                                            <p:graphicEl>
                                              <a:dgm id="{76602AAF-48A3-4752-94A1-FD05CBD3BDAD}"/>
                                            </p:graphicEl>
                                          </p:spTgt>
                                        </p:tgtEl>
                                        <p:attrNameLst>
                                          <p:attrName>style.visibility</p:attrName>
                                        </p:attrNameLst>
                                      </p:cBhvr>
                                      <p:to>
                                        <p:strVal val="visible"/>
                                      </p:to>
                                    </p:set>
                                    <p:animEffect transition="in" filter="checkerboard(across)">
                                      <p:cBhvr>
                                        <p:cTn id="32" dur="500"/>
                                        <p:tgtEl>
                                          <p:spTgt spid="2">
                                            <p:graphicEl>
                                              <a:dgm id="{76602AAF-48A3-4752-94A1-FD05CBD3BDAD}"/>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2">
                                            <p:graphicEl>
                                              <a:dgm id="{7BE89D3F-1C7C-AD4C-B188-AD3798EECEE8}"/>
                                            </p:graphicEl>
                                          </p:spTgt>
                                        </p:tgtEl>
                                        <p:attrNameLst>
                                          <p:attrName>style.visibility</p:attrName>
                                        </p:attrNameLst>
                                      </p:cBhvr>
                                      <p:to>
                                        <p:strVal val="visible"/>
                                      </p:to>
                                    </p:set>
                                    <p:animEffect transition="in" filter="checkerboard(across)">
                                      <p:cBhvr>
                                        <p:cTn id="37" dur="500"/>
                                        <p:tgtEl>
                                          <p:spTgt spid="2">
                                            <p:graphicEl>
                                              <a:dgm id="{7BE89D3F-1C7C-AD4C-B188-AD3798EECEE8}"/>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2">
                                            <p:graphicEl>
                                              <a:dgm id="{D708A2FB-B2EB-4441-A956-D16A55762F6D}"/>
                                            </p:graphicEl>
                                          </p:spTgt>
                                        </p:tgtEl>
                                        <p:attrNameLst>
                                          <p:attrName>style.visibility</p:attrName>
                                        </p:attrNameLst>
                                      </p:cBhvr>
                                      <p:to>
                                        <p:strVal val="visible"/>
                                      </p:to>
                                    </p:set>
                                    <p:animEffect transition="in" filter="checkerboard(across)">
                                      <p:cBhvr>
                                        <p:cTn id="42" dur="500"/>
                                        <p:tgtEl>
                                          <p:spTgt spid="2">
                                            <p:graphicEl>
                                              <a:dgm id="{D708A2FB-B2EB-4441-A956-D16A55762F6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257111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的出现及其特点（续）</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Spark 的技术架构，如图 6-5 所示，可以分为 3 个层：资源管理层、Spark 核心层和服务层。</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Symbol" panose="05050102010706020507" charset="0"/>
              </a:rPr>
              <a:t> </a:t>
            </a:r>
            <a:r>
              <a:rPr sz="2200" dirty="0" smtClean="0">
                <a:solidFill>
                  <a:schemeClr val="tx1"/>
                </a:solidFill>
                <a:ea typeface="宋体" panose="02010600030101010101" pitchFamily="2" charset="-122"/>
                <a:cs typeface="+mn-lt"/>
                <a:sym typeface="+mn-ea"/>
              </a:rPr>
              <a:t>其中，Spark 核心层主要关注的是计算问题，其底层的资源管理工作一般由 Standalone 和 YARN、Mesos 等资源管理器完成。</a:t>
            </a:r>
            <a:endParaRPr sz="2200" dirty="0" smtClean="0">
              <a:solidFill>
                <a:schemeClr val="tx1"/>
              </a:solidFill>
              <a:ea typeface="宋体" panose="02010600030101010101" pitchFamily="2" charset="-122"/>
              <a:cs typeface="+mn-lt"/>
              <a:sym typeface="+mn-ea"/>
            </a:endParaRPr>
          </a:p>
        </p:txBody>
      </p:sp>
      <p:sp>
        <p:nvSpPr>
          <p:cNvPr id="8" name="TextBox 7"/>
          <p:cNvSpPr txBox="1"/>
          <p:nvPr>
            <p:custDataLst>
              <p:tags r:id="rId2"/>
            </p:custDataLst>
          </p:nvPr>
        </p:nvSpPr>
        <p:spPr>
          <a:xfrm>
            <a:off x="471170" y="4215765"/>
            <a:ext cx="1246505" cy="101473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6-5 </a:t>
            </a:r>
            <a:r>
              <a:rPr lang="zh-CN" altLang="en-US" sz="2000" dirty="0"/>
              <a:t>Spark的技术架构</a:t>
            </a:r>
            <a:endParaRPr lang="zh-CN" altLang="en-US" sz="2000" dirty="0"/>
          </a:p>
        </p:txBody>
      </p:sp>
      <p:pic>
        <p:nvPicPr>
          <p:cNvPr id="9" name="图片 8" descr="日程表&#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26920" y="3333115"/>
            <a:ext cx="6559550" cy="3126105"/>
          </a:xfrm>
          <a:prstGeom prst="rect">
            <a:avLst/>
          </a:prstGeom>
        </p:spPr>
      </p:pic>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58420" y="723900"/>
            <a:ext cx="9038590" cy="586105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的出现及其特点（续）</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a:t>
            </a:r>
            <a:r>
              <a:rPr sz="2300" dirty="0" smtClean="0">
                <a:solidFill>
                  <a:schemeClr val="tx1"/>
                </a:solidFill>
                <a:ea typeface="黑体" panose="02010609060101010101" pitchFamily="49" charset="-122"/>
                <a:cs typeface="+mn-lt"/>
                <a:sym typeface="+mn-ea"/>
              </a:rPr>
              <a:t>（1）资源管理层</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 </a:t>
            </a:r>
            <a:r>
              <a:rPr sz="2100" dirty="0" smtClean="0">
                <a:solidFill>
                  <a:schemeClr val="tx1"/>
                </a:solidFill>
                <a:ea typeface="宋体" panose="02010600030101010101" pitchFamily="2" charset="-122"/>
                <a:cs typeface="+mn-lt"/>
                <a:sym typeface="+mn-ea"/>
              </a:rPr>
              <a:t>主要提供资源管理功能，涉及Standalone和YARN、Mesos 等集群资源管理器。</a:t>
            </a:r>
            <a:r>
              <a:rPr lang="zh-CN" sz="2100" dirty="0" smtClean="0">
                <a:solidFill>
                  <a:schemeClr val="tx1"/>
                </a:solidFill>
                <a:ea typeface="宋体" panose="02010600030101010101" pitchFamily="2" charset="-122"/>
                <a:cs typeface="+mn-lt"/>
                <a:sym typeface="+mn-ea"/>
              </a:rPr>
              <a:t>负责整个集群的资源管理和任务调度。</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 </a:t>
            </a:r>
            <a:r>
              <a:rPr sz="2100" dirty="0" smtClean="0">
                <a:solidFill>
                  <a:schemeClr val="tx1"/>
                </a:solidFill>
                <a:ea typeface="宋体" panose="02010600030101010101" pitchFamily="2" charset="-122"/>
                <a:cs typeface="+mn-lt"/>
                <a:sym typeface="+mn-ea"/>
              </a:rPr>
              <a:t>资源层主要涉及两种角色—集群管理器（Cluster Manager）和工作节点（Worker Node）。</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 </a:t>
            </a:r>
            <a:r>
              <a:rPr sz="2100" dirty="0" smtClean="0">
                <a:solidFill>
                  <a:schemeClr val="tx1"/>
                </a:solidFill>
                <a:ea typeface="宋体" panose="02010600030101010101" pitchFamily="2" charset="-122"/>
                <a:cs typeface="+mn-lt"/>
                <a:sym typeface="+mn-ea"/>
              </a:rPr>
              <a:t>Spark用户的应用程序在一个工作节点上只有一个执行器（Executor），执行器内部通过多线程的方式并发处理应用的任务。 </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a:t>
            </a:r>
            <a:r>
              <a:rPr sz="2300" dirty="0" smtClean="0">
                <a:solidFill>
                  <a:schemeClr val="tx1"/>
                </a:solidFill>
                <a:ea typeface="黑体" panose="02010609060101010101" pitchFamily="49" charset="-122"/>
                <a:cs typeface="+mn-lt"/>
                <a:sym typeface="+mn-ea"/>
              </a:rPr>
              <a:t>（2）Spark 核心层</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 </a:t>
            </a:r>
            <a:r>
              <a:rPr sz="2100" dirty="0" smtClean="0">
                <a:solidFill>
                  <a:schemeClr val="tx1"/>
                </a:solidFill>
                <a:ea typeface="宋体" panose="02010600030101010101" pitchFamily="2" charset="-122"/>
                <a:cs typeface="+mn-lt"/>
                <a:sym typeface="+mn-ea"/>
              </a:rPr>
              <a:t>主要提供内存计算框架</a:t>
            </a:r>
            <a:r>
              <a:rPr lang="zh-CN" sz="2100" dirty="0" smtClean="0">
                <a:solidFill>
                  <a:schemeClr val="tx1"/>
                </a:solidFill>
                <a:ea typeface="宋体" panose="02010600030101010101" pitchFamily="2" charset="-122"/>
                <a:cs typeface="+mn-lt"/>
                <a:sym typeface="+mn-ea"/>
              </a:rPr>
              <a:t>和功能</a:t>
            </a:r>
            <a:r>
              <a:rPr sz="2100" dirty="0" smtClean="0">
                <a:solidFill>
                  <a:schemeClr val="tx1"/>
                </a:solidFill>
                <a:ea typeface="宋体" panose="02010600030101010101" pitchFamily="2" charset="-122"/>
                <a:cs typeface="+mn-lt"/>
                <a:sym typeface="+mn-ea"/>
              </a:rPr>
              <a:t>。</a:t>
            </a:r>
            <a:r>
              <a:rPr lang="zh-CN" sz="2100" dirty="0" smtClean="0">
                <a:solidFill>
                  <a:schemeClr val="tx1"/>
                </a:solidFill>
                <a:ea typeface="宋体" panose="02010600030101010101" pitchFamily="2" charset="-122"/>
                <a:cs typeface="+mn-lt"/>
                <a:sym typeface="+mn-ea"/>
              </a:rPr>
              <a:t>负责任务调度、内存管理、错误恢复和与存储系统的交互。</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a:t>
            </a:r>
            <a:r>
              <a:rPr sz="2300" dirty="0" smtClean="0">
                <a:solidFill>
                  <a:schemeClr val="tx1"/>
                </a:solidFill>
                <a:ea typeface="黑体" panose="02010609060101010101" pitchFamily="49" charset="-122"/>
                <a:cs typeface="+mn-lt"/>
                <a:sym typeface="+mn-ea"/>
              </a:rPr>
              <a:t> （3）服务层</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sz="2100" dirty="0" smtClean="0">
                <a:solidFill>
                  <a:schemeClr val="tx1"/>
                </a:solidFill>
                <a:ea typeface="宋体" panose="02010600030101010101" pitchFamily="2" charset="-122"/>
                <a:cs typeface="+mn-lt"/>
                <a:sym typeface="+mn-ea"/>
              </a:rPr>
              <a:t>        - </a:t>
            </a:r>
            <a:r>
              <a:rPr sz="2100" dirty="0" smtClean="0">
                <a:solidFill>
                  <a:schemeClr val="tx1"/>
                </a:solidFill>
                <a:ea typeface="宋体" panose="02010600030101010101" pitchFamily="2" charset="-122"/>
                <a:cs typeface="+mn-lt"/>
                <a:sym typeface="+mn-ea"/>
              </a:rPr>
              <a:t>主要提供面向特定类型的计算服务，如SQL查询（Spark SQL）、 实时处理（Spark Streaming）、机器学习</a:t>
            </a:r>
            <a:r>
              <a:rPr lang="en-US" sz="2100" dirty="0" smtClean="0">
                <a:solidFill>
                  <a:schemeClr val="tx1"/>
                </a:solidFill>
                <a:ea typeface="宋体" panose="02010600030101010101" pitchFamily="2" charset="-122"/>
                <a:cs typeface="+mn-lt"/>
                <a:sym typeface="+mn-ea"/>
              </a:rPr>
              <a:t>(</a:t>
            </a:r>
            <a:r>
              <a:rPr sz="2100" dirty="0" smtClean="0">
                <a:solidFill>
                  <a:schemeClr val="tx1"/>
                </a:solidFill>
                <a:ea typeface="宋体" panose="02010600030101010101" pitchFamily="2" charset="-122"/>
                <a:cs typeface="+mn-lt"/>
                <a:sym typeface="+mn-ea"/>
              </a:rPr>
              <a:t>MLlib</a:t>
            </a:r>
            <a:r>
              <a:rPr lang="en-US" sz="2100" dirty="0" smtClean="0">
                <a:solidFill>
                  <a:schemeClr val="tx1"/>
                </a:solidFill>
                <a:ea typeface="宋体" panose="02010600030101010101" pitchFamily="2" charset="-122"/>
                <a:cs typeface="+mn-lt"/>
                <a:sym typeface="+mn-ea"/>
              </a:rPr>
              <a:t>)</a:t>
            </a:r>
            <a:r>
              <a:rPr lang="zh-CN" sz="2100" dirty="0" smtClean="0">
                <a:solidFill>
                  <a:schemeClr val="tx1"/>
                </a:solidFill>
                <a:ea typeface="宋体" panose="02010600030101010101" pitchFamily="2" charset="-122"/>
                <a:cs typeface="+mn-lt"/>
                <a:sym typeface="+mn-ea"/>
              </a:rPr>
              <a:t>、及</a:t>
            </a:r>
            <a:r>
              <a:rPr sz="2100" dirty="0" smtClean="0">
                <a:solidFill>
                  <a:schemeClr val="tx1"/>
                </a:solidFill>
                <a:ea typeface="宋体" panose="02010600030101010101" pitchFamily="2" charset="-122"/>
                <a:cs typeface="+mn-lt"/>
                <a:sym typeface="+mn-ea"/>
              </a:rPr>
              <a:t>图计算</a:t>
            </a:r>
            <a:r>
              <a:rPr lang="en-US" sz="2100" dirty="0" smtClean="0">
                <a:solidFill>
                  <a:schemeClr val="tx1"/>
                </a:solidFill>
                <a:ea typeface="宋体" panose="02010600030101010101" pitchFamily="2" charset="-122"/>
                <a:cs typeface="+mn-lt"/>
                <a:sym typeface="+mn-ea"/>
              </a:rPr>
              <a:t>(</a:t>
            </a:r>
            <a:r>
              <a:rPr sz="2100" dirty="0" smtClean="0">
                <a:solidFill>
                  <a:schemeClr val="tx1"/>
                </a:solidFill>
                <a:ea typeface="宋体" panose="02010600030101010101" pitchFamily="2" charset="-122"/>
                <a:cs typeface="+mn-lt"/>
                <a:sym typeface="+mn-ea"/>
              </a:rPr>
              <a:t>GraphX</a:t>
            </a:r>
            <a:r>
              <a:rPr lang="en-US" sz="2100" dirty="0" smtClean="0">
                <a:solidFill>
                  <a:schemeClr val="tx1"/>
                </a:solidFill>
                <a:ea typeface="宋体" panose="02010600030101010101" pitchFamily="2" charset="-122"/>
                <a:cs typeface="+mn-lt"/>
                <a:sym typeface="+mn-ea"/>
              </a:rPr>
              <a:t>)</a:t>
            </a:r>
            <a:r>
              <a:rPr sz="2100" dirty="0" smtClean="0">
                <a:solidFill>
                  <a:schemeClr val="tx1"/>
                </a:solidFill>
                <a:ea typeface="宋体" panose="02010600030101010101" pitchFamily="2" charset="-122"/>
                <a:cs typeface="+mn-lt"/>
                <a:sym typeface="+mn-ea"/>
              </a:rPr>
              <a:t>。</a:t>
            </a:r>
            <a:endParaRPr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image132.png"/>
          <p:cNvPicPr>
            <a:picLocks noChangeAspect="1"/>
          </p:cNvPicPr>
          <p:nvPr>
            <p:custDataLst>
              <p:tags r:id="rId1"/>
            </p:custDataLst>
          </p:nvPr>
        </p:nvPicPr>
        <p:blipFill>
          <a:blip r:embed="rId2" cstate="print"/>
          <a:stretch>
            <a:fillRect/>
          </a:stretch>
        </p:blipFill>
        <p:spPr>
          <a:xfrm>
            <a:off x="151765" y="2635885"/>
            <a:ext cx="8839200" cy="3804285"/>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24460" y="795655"/>
            <a:ext cx="8902700" cy="209804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的计算流程</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图 6-6 给出了 Spark 的基本流程，主要涉及驱动程序（Driver  Program）、 Spark Context、集群管理器、工作节点、执行器和缓存等角色，主要活动及顺序如下</a:t>
            </a:r>
            <a:r>
              <a:rPr lang="zh-CN" sz="2300" dirty="0" smtClean="0">
                <a:solidFill>
                  <a:schemeClr val="tx1"/>
                </a:solidFill>
                <a:ea typeface="黑体" panose="02010609060101010101" pitchFamily="49" charset="-122"/>
                <a:cs typeface="+mn-lt"/>
                <a:sym typeface="+mn-ea"/>
              </a:rPr>
              <a:t>：</a:t>
            </a:r>
            <a:endParaRPr lang="zh-CN" sz="2300" dirty="0" smtClean="0">
              <a:solidFill>
                <a:schemeClr val="tx1"/>
              </a:solidFill>
              <a:ea typeface="黑体" panose="02010609060101010101" pitchFamily="49" charset="-122"/>
              <a:cs typeface="+mn-lt"/>
              <a:sym typeface="+mn-ea"/>
            </a:endParaRPr>
          </a:p>
        </p:txBody>
      </p:sp>
      <p:sp>
        <p:nvSpPr>
          <p:cNvPr id="8" name="TextBox 7"/>
          <p:cNvSpPr txBox="1"/>
          <p:nvPr>
            <p:custDataLst>
              <p:tags r:id="rId4"/>
            </p:custDataLst>
          </p:nvPr>
        </p:nvSpPr>
        <p:spPr>
          <a:xfrm>
            <a:off x="471170" y="5507355"/>
            <a:ext cx="190246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6-6 </a:t>
            </a:r>
            <a:r>
              <a:rPr lang="zh-CN" altLang="en-US" sz="2000" dirty="0"/>
              <a:t>Spark 的基本流程</a:t>
            </a:r>
            <a:endParaRPr lang="zh-CN" altLang="en-US"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5650865"/>
          </a:xfrm>
        </p:spPr>
        <p:txBody>
          <a:bodyPr vert="horz" wrap="square" lIns="91440" tIns="45720" rIns="91440" bIns="45720" anchor="t" anchorCtr="0">
            <a:noAutofit/>
          </a:bodyPr>
          <a:p>
            <a:pPr algn="l" eaLnBrk="1" latinLnBrk="0" hangingPunct="1">
              <a:lnSpc>
                <a:spcPct val="100000"/>
              </a:lnSpc>
              <a:spcBef>
                <a:spcPts val="5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5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的计算流程（续）</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（1）采用 SparkContext 创建一个 Driver Program（驱动程序）</a:t>
            </a:r>
            <a:r>
              <a:rPr lang="zh-CN" sz="2100" dirty="0" smtClean="0">
                <a:solidFill>
                  <a:schemeClr val="tx1"/>
                </a:solidFill>
                <a:ea typeface="宋体" panose="02010600030101010101" pitchFamily="2" charset="-122"/>
                <a:cs typeface="+mn-lt"/>
                <a:sym typeface="+mn-ea"/>
              </a:rPr>
              <a:t>，该驱动程序</a:t>
            </a:r>
            <a:r>
              <a:rPr sz="2100" dirty="0" smtClean="0">
                <a:solidFill>
                  <a:schemeClr val="tx1"/>
                </a:solidFill>
                <a:ea typeface="宋体" panose="02010600030101010101" pitchFamily="2" charset="-122"/>
                <a:cs typeface="+mn-lt"/>
                <a:sym typeface="+mn-ea"/>
              </a:rPr>
              <a:t>的本质是运行 main()函数并且创建Spark Context 的程序。</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（2）用户向 Driver Program（驱动程序）提交自己的作业（Job）。</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（3）驱动程序采用基于 DAG 的执行引擎，根据 DAG 中 RDD 之间的依赖关系将用户提交的作业转换为阶段（Stages），并进一步划分为更小粒度的任务（Tasks）。</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（4）驱动程序向集群管理器申请运行 Tasks 需要的资源。</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（5）集群管理器为 Tasks 分配满足要求的工作节点（Worker Node），并在工作节点上创建执行器（Executor）。</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（6）已创建的执行器向驱动程序注册自己的信息。</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（7）驱动程序将 Spark 应用程序的代码和文件传送给对应的执行器。</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5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（8）执行器运行 Tasks，运行完之后将结果返回给驱动程序或者写入 HDFS 或其他介质。</a:t>
            </a:r>
            <a:endParaRPr lang="zh-CN"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08508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Spark 的关键技术，包括弹性分布式数据集（Resilient Distributed Datasets，RDD）、调度器（Scheduler）、存储（Storage）、混洗（Shuffle）。</a:t>
            </a:r>
            <a:r>
              <a:rPr lang="zh-CN" sz="2300" dirty="0" smtClean="0">
                <a:solidFill>
                  <a:schemeClr val="tx1"/>
                </a:solidFill>
                <a:ea typeface="黑体" panose="02010609060101010101" pitchFamily="49" charset="-122"/>
                <a:cs typeface="+mn-lt"/>
                <a:sym typeface="+mn-ea"/>
              </a:rPr>
              <a:t>其中，</a:t>
            </a:r>
            <a:endParaRPr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Symbol" panose="05050102010706020507" charset="0"/>
              </a:rPr>
              <a:t></a:t>
            </a:r>
            <a:r>
              <a:rPr lang="en-US" sz="2200" dirty="0" smtClean="0">
                <a:solidFill>
                  <a:schemeClr val="tx1"/>
                </a:solidFill>
                <a:ea typeface="宋体" panose="02010600030101010101" pitchFamily="2" charset="-122"/>
                <a:cs typeface="+mn-lt"/>
                <a:sym typeface="+mn-ea"/>
              </a:rPr>
              <a:t> </a:t>
            </a:r>
            <a:r>
              <a:rPr sz="2200" u="sng" dirty="0" smtClean="0">
                <a:solidFill>
                  <a:schemeClr val="tx1"/>
                </a:solidFill>
                <a:ea typeface="宋体" panose="02010600030101010101" pitchFamily="2" charset="-122"/>
                <a:cs typeface="+mn-lt"/>
                <a:sym typeface="+mn-ea"/>
              </a:rPr>
              <a:t>RDD</a:t>
            </a:r>
            <a:r>
              <a:rPr sz="2200" dirty="0" smtClean="0">
                <a:solidFill>
                  <a:schemeClr val="tx1"/>
                </a:solidFill>
                <a:ea typeface="宋体" panose="02010600030101010101" pitchFamily="2" charset="-122"/>
                <a:cs typeface="+mn-lt"/>
                <a:sym typeface="+mn-ea"/>
              </a:rPr>
              <a:t> 是 Spark 的抽象数据模型；</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u="sng" dirty="0" smtClean="0">
                <a:solidFill>
                  <a:schemeClr val="tx1"/>
                </a:solidFill>
                <a:ea typeface="宋体" panose="02010600030101010101" pitchFamily="2" charset="-122"/>
                <a:cs typeface="+mn-lt"/>
                <a:sym typeface="+mn-ea"/>
              </a:rPr>
              <a:t>Scheduler</a:t>
            </a:r>
            <a:r>
              <a:rPr sz="2200" dirty="0" smtClean="0">
                <a:solidFill>
                  <a:schemeClr val="tx1"/>
                </a:solidFill>
                <a:ea typeface="宋体" panose="02010600030101010101" pitchFamily="2" charset="-122"/>
                <a:cs typeface="+mn-lt"/>
                <a:sym typeface="+mn-ea"/>
              </a:rPr>
              <a:t> 是 Spark 的调度机制，分为 DAGScheduler 和 TaskScheduler；</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u="sng" dirty="0" smtClean="0">
                <a:solidFill>
                  <a:schemeClr val="tx1"/>
                </a:solidFill>
                <a:ea typeface="宋体" panose="02010600030101010101" pitchFamily="2" charset="-122"/>
                <a:cs typeface="+mn-lt"/>
                <a:sym typeface="+mn-ea"/>
              </a:rPr>
              <a:t>Storage</a:t>
            </a:r>
            <a:r>
              <a:rPr sz="2200" dirty="0" smtClean="0">
                <a:solidFill>
                  <a:schemeClr val="tx1"/>
                </a:solidFill>
                <a:ea typeface="宋体" panose="02010600030101010101" pitchFamily="2" charset="-122"/>
                <a:cs typeface="+mn-lt"/>
                <a:sym typeface="+mn-ea"/>
              </a:rPr>
              <a:t>模块主要管理已缓存 RDD、Shuffle 中间结果数据和广播数据；</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sz="2200" u="sng" dirty="0" smtClean="0">
                <a:solidFill>
                  <a:schemeClr val="tx1"/>
                </a:solidFill>
                <a:ea typeface="宋体" panose="02010600030101010101" pitchFamily="2" charset="-122"/>
                <a:cs typeface="+mn-lt"/>
                <a:sym typeface="+mn-ea"/>
              </a:rPr>
              <a:t>Shuffle</a:t>
            </a:r>
            <a:r>
              <a:rPr sz="2200" dirty="0" smtClean="0">
                <a:solidFill>
                  <a:schemeClr val="tx1"/>
                </a:solidFill>
                <a:ea typeface="宋体" panose="02010600030101010101" pitchFamily="2" charset="-122"/>
                <a:cs typeface="+mn-lt"/>
                <a:sym typeface="+mn-ea"/>
              </a:rPr>
              <a:t> 分为 Hash 方式和 Sort 方式。</a:t>
            </a:r>
            <a:endParaRPr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endParaRPr lang="zh-CN"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583438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在 Spark 中引入 RDD 概念的目的是</a:t>
            </a:r>
            <a:r>
              <a:rPr sz="2200" u="sng" dirty="0" smtClean="0">
                <a:solidFill>
                  <a:schemeClr val="tx1"/>
                </a:solidFill>
                <a:ea typeface="黑体" panose="02010609060101010101" pitchFamily="49" charset="-122"/>
                <a:cs typeface="+mn-lt"/>
                <a:sym typeface="+mn-ea"/>
              </a:rPr>
              <a:t>实现 Spark 的并行操作和灵活的容错能力</a:t>
            </a:r>
            <a:r>
              <a:rPr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因此，RDD 是一个</a:t>
            </a:r>
            <a:r>
              <a:rPr sz="2200" u="sng" dirty="0" smtClean="0">
                <a:solidFill>
                  <a:schemeClr val="tx1"/>
                </a:solidFill>
                <a:ea typeface="黑体" panose="02010609060101010101" pitchFamily="49" charset="-122"/>
                <a:cs typeface="+mn-lt"/>
                <a:sym typeface="+mn-ea"/>
              </a:rPr>
              <a:t>容错的、并行的数据结构</a:t>
            </a:r>
            <a:r>
              <a:rPr sz="2200" dirty="0" smtClean="0">
                <a:solidFill>
                  <a:schemeClr val="tx1"/>
                </a:solidFill>
                <a:ea typeface="黑体" panose="02010609060101010101" pitchFamily="49" charset="-122"/>
                <a:cs typeface="+mn-lt"/>
                <a:sym typeface="+mn-ea"/>
              </a:rPr>
              <a:t>，可以使用户显式地将数据存储到磁盘和内存中，并控制数据的分区。</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每个 RDD 有以下 5 个主要</a:t>
            </a:r>
            <a:r>
              <a:rPr sz="2200" u="sng" dirty="0" smtClean="0">
                <a:solidFill>
                  <a:schemeClr val="tx1"/>
                </a:solidFill>
                <a:ea typeface="黑体" panose="02010609060101010101" pitchFamily="49" charset="-122"/>
                <a:cs typeface="+mn-lt"/>
                <a:sym typeface="+mn-ea"/>
              </a:rPr>
              <a:t>属性</a:t>
            </a:r>
            <a:r>
              <a:rPr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sz="2000" dirty="0" smtClean="0">
                <a:solidFill>
                  <a:schemeClr val="tx1"/>
                </a:solidFill>
                <a:ea typeface="宋体" panose="02010600030101010101" pitchFamily="2" charset="-122"/>
                <a:cs typeface="+mn-lt"/>
                <a:sym typeface="+mn-ea"/>
              </a:rPr>
              <a:t> </a:t>
            </a:r>
            <a:r>
              <a:rPr lang="en-US" sz="2000" dirty="0" smtClean="0">
                <a:solidFill>
                  <a:schemeClr val="tx1"/>
                </a:solidFill>
                <a:ea typeface="宋体" panose="02010600030101010101" pitchFamily="2" charset="-122"/>
                <a:cs typeface="+mn-lt"/>
                <a:sym typeface="+mn-ea"/>
              </a:rPr>
              <a:t>       </a:t>
            </a:r>
            <a:r>
              <a:rPr lang="en-US" sz="2000" dirty="0" smtClean="0">
                <a:solidFill>
                  <a:schemeClr val="tx1"/>
                </a:solidFill>
                <a:ea typeface="宋体" panose="02010600030101010101" pitchFamily="2" charset="-122"/>
                <a:cs typeface="+mn-lt"/>
                <a:sym typeface="Symbol" panose="05050102010706020507" charset="0"/>
              </a:rPr>
              <a:t>（1）一组分片（Partition）， 数据集的最基本组成单位；</a:t>
            </a:r>
            <a:endParaRPr lang="en-US" sz="2000" dirty="0" smtClean="0">
              <a:solidFill>
                <a:schemeClr val="tx1"/>
              </a:solidFill>
              <a:ea typeface="宋体" panose="02010600030101010101" pitchFamily="2"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Symbol" panose="05050102010706020507" charset="0"/>
              </a:rPr>
              <a:t>        （2）一个计算每个分片的函数，对于给定的数据集，需要做哪些计算；</a:t>
            </a:r>
            <a:endParaRPr lang="en-US" sz="2000" dirty="0" smtClean="0">
              <a:solidFill>
                <a:schemeClr val="tx1"/>
              </a:solidFill>
              <a:ea typeface="宋体" panose="02010600030101010101" pitchFamily="2"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Symbol" panose="05050102010706020507" charset="0"/>
              </a:rPr>
              <a:t>        （3）依赖（Dependencies），RDD 的依赖关系，描述了 RDD 之间的世系（lineage）；</a:t>
            </a:r>
            <a:endParaRPr lang="en-US" sz="2000" dirty="0" smtClean="0">
              <a:solidFill>
                <a:schemeClr val="tx1"/>
              </a:solidFill>
              <a:ea typeface="宋体" panose="02010600030101010101" pitchFamily="2"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Symbol" panose="05050102010706020507" charset="0"/>
              </a:rPr>
              <a:t>        （4）位置偏好（Preferred Locations）， 每一个分片的优先计算位置；</a:t>
            </a:r>
            <a:endParaRPr lang="en-US" sz="2000" dirty="0" smtClean="0">
              <a:solidFill>
                <a:schemeClr val="tx1"/>
              </a:solidFill>
              <a:ea typeface="宋体" panose="02010600030101010101" pitchFamily="2"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Symbol" panose="05050102010706020507" charset="0"/>
              </a:rPr>
              <a:t>        （5）分割器（Partitioner），指定计算出来的数据结果如何分发。</a:t>
            </a:r>
            <a:endParaRPr lang="zh-CN" sz="20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36525" y="795655"/>
            <a:ext cx="8890635" cy="572833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大数据技术</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Big Data Technology</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BDT</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endParaRPr lang="zh-CN" altLang="en-US">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rPr>
              <a:t>  * </a:t>
            </a:r>
            <a:r>
              <a:rPr lang="zh-CN" altLang="en-US" dirty="0" smtClean="0">
                <a:solidFill>
                  <a:srgbClr val="134AD5"/>
                </a:solidFill>
                <a:ea typeface="黑体" panose="02010609060101010101" pitchFamily="49" charset="-122"/>
                <a:cs typeface="+mn-lt"/>
              </a:rPr>
              <a:t>大数据技术的</a:t>
            </a:r>
            <a:r>
              <a:rPr lang="en-US" altLang="zh-CN" dirty="0" smtClean="0">
                <a:solidFill>
                  <a:srgbClr val="134AD5"/>
                </a:solidFill>
                <a:ea typeface="黑体" panose="02010609060101010101" pitchFamily="49" charset="-122"/>
                <a:cs typeface="+mn-lt"/>
              </a:rPr>
              <a:t>十大特征</a:t>
            </a:r>
            <a:r>
              <a:rPr lang="zh-CN" altLang="en-US" dirty="0" smtClean="0">
                <a:solidFill>
                  <a:srgbClr val="134AD5"/>
                </a:solidFill>
                <a:ea typeface="黑体" panose="02010609060101010101" pitchFamily="49" charset="-122"/>
                <a:cs typeface="+mn-lt"/>
              </a:rPr>
              <a:t>（续）</a:t>
            </a:r>
            <a:endParaRPr lang="zh-CN" altLang="en-US"/>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高性能分析</a:t>
            </a:r>
            <a:r>
              <a:rPr lang="zh-CN" altLang="en-US" sz="2300">
                <a:latin typeface="黑体" panose="02010609060101010101" pitchFamily="49" charset="-122"/>
                <a:ea typeface="黑体" panose="02010609060101010101" pitchFamily="49" charset="-122"/>
                <a:sym typeface="+mn-ea"/>
              </a:rPr>
              <a:t>：</a:t>
            </a:r>
            <a:r>
              <a:rPr lang="zh-CN" altLang="en-US" sz="2200"/>
              <a:t>大数据技术借助先进的计算能力，可以进行高速、高效的数据分析。</a:t>
            </a:r>
            <a:endParaRPr lang="zh-CN" altLang="en-US"/>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安全性与隐私保护</a:t>
            </a:r>
            <a:r>
              <a:rPr lang="zh-CN" altLang="en-US" sz="2300">
                <a:latin typeface="黑体" panose="02010609060101010101" pitchFamily="49" charset="-122"/>
                <a:ea typeface="黑体" panose="02010609060101010101" pitchFamily="49" charset="-122"/>
                <a:sym typeface="+mn-ea"/>
              </a:rPr>
              <a:t>：</a:t>
            </a:r>
            <a:r>
              <a:rPr lang="zh-CN" altLang="en-US" sz="2200"/>
              <a:t>大数据技术采取多种安全机制和策略，例如加密、访问控制和审计，以防止数据泄漏和未经授权的访问</a:t>
            </a:r>
            <a:r>
              <a:rPr lang="zh-CN" altLang="en-US" sz="2200"/>
              <a:t>。</a:t>
            </a:r>
            <a:endParaRPr lang="zh-CN" altLang="en-US" sz="2200"/>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弹性计算</a:t>
            </a:r>
            <a:r>
              <a:rPr lang="zh-CN" altLang="en-US" sz="2300">
                <a:latin typeface="黑体" panose="02010609060101010101" pitchFamily="49" charset="-122"/>
                <a:ea typeface="黑体" panose="02010609060101010101" pitchFamily="49" charset="-122"/>
                <a:sym typeface="+mn-ea"/>
              </a:rPr>
              <a:t>：</a:t>
            </a:r>
            <a:r>
              <a:rPr lang="zh-CN" altLang="en-US" sz="2200"/>
              <a:t>弹性计算是大数据技术的重要特性之一，它允许系统根据实际的计算需求动态地分配和回收计算资源</a:t>
            </a:r>
            <a:r>
              <a:rPr lang="zh-CN" altLang="en-US" sz="2200">
                <a:sym typeface="+mn-ea"/>
              </a:rPr>
              <a:t>。</a:t>
            </a:r>
            <a:endParaRPr lang="zh-CN" altLang="en-US" sz="2200"/>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虚拟化</a:t>
            </a:r>
            <a:r>
              <a:rPr lang="zh-CN" altLang="en-US" sz="2300">
                <a:latin typeface="黑体" panose="02010609060101010101" pitchFamily="49" charset="-122"/>
                <a:ea typeface="黑体" panose="02010609060101010101" pitchFamily="49" charset="-122"/>
                <a:sym typeface="+mn-ea"/>
              </a:rPr>
              <a:t>：</a:t>
            </a:r>
            <a:r>
              <a:rPr lang="zh-CN" altLang="en-US" sz="2200"/>
              <a:t>通过虚拟化技术，大数据环境可实现资源的最大化利用</a:t>
            </a:r>
            <a:r>
              <a:rPr lang="zh-CN" altLang="en-US" sz="2200">
                <a:sym typeface="+mn-ea"/>
              </a:rPr>
              <a:t>。</a:t>
            </a:r>
            <a:endParaRPr lang="zh-CN" altLang="en-US" sz="2200">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自动化与智能化</a:t>
            </a:r>
            <a:r>
              <a:rPr lang="zh-CN" altLang="en-US" sz="2300">
                <a:latin typeface="黑体" panose="02010609060101010101" pitchFamily="49" charset="-122"/>
                <a:ea typeface="黑体" panose="02010609060101010101" pitchFamily="49" charset="-122"/>
                <a:sym typeface="+mn-ea"/>
              </a:rPr>
              <a:t>：</a:t>
            </a:r>
            <a:r>
              <a:rPr lang="zh-CN" altLang="en-US" sz="2200"/>
              <a:t>大数据技术积极采用自动化工具和人工智能算法，实现数据处理流程的自动化和智能化，从而减少人工干预，提高数据处理的准确性和效率</a:t>
            </a:r>
            <a:r>
              <a:rPr lang="zh-CN" altLang="en-US" sz="2200">
                <a:sym typeface="+mn-ea"/>
              </a:rPr>
              <a:t>。</a:t>
            </a:r>
            <a:endParaRPr lang="zh-CN" altLang="en-US" sz="2200">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云服务集成</a:t>
            </a:r>
            <a:r>
              <a:rPr lang="zh-CN" altLang="en-US" sz="2300">
                <a:latin typeface="黑体" panose="02010609060101010101" pitchFamily="49" charset="-122"/>
                <a:ea typeface="黑体" panose="02010609060101010101" pitchFamily="49" charset="-122"/>
                <a:sym typeface="+mn-ea"/>
              </a:rPr>
              <a:t>：</a:t>
            </a:r>
            <a:r>
              <a:rPr lang="zh-CN" altLang="en-US" sz="2200"/>
              <a:t>大数据技术与云服务的集成，提供了灵活的数据存储、处理和分析解决方案</a:t>
            </a:r>
            <a:r>
              <a:rPr lang="zh-CN" altLang="en-US" sz="2200">
                <a:sym typeface="+mn-ea"/>
              </a:rPr>
              <a:t>。</a:t>
            </a:r>
            <a:endParaRPr lang="zh-CN" altLang="en-US" sz="2200" b="1">
              <a:solidFill>
                <a:schemeClr val="tx1"/>
              </a:solidFill>
              <a:sym typeface="+mn-ea"/>
            </a:endParaRP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56807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RDD 拥有的操作比 MapReduce 丰富得多，不仅包括 Map 与 Reduce 操作，还包括 filter、sort、join、save、count 等操作，所以 Spark 能够比 MapReduce 更轻松地完成更复杂的任务。</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Spark 针对 RDD 提供了多种基础操作，可以大致分为两种</a:t>
            </a:r>
            <a:r>
              <a:rPr lang="zh-CN" altLang="en-US" sz="2200" dirty="0" smtClean="0">
                <a:solidFill>
                  <a:schemeClr val="tx1"/>
                </a:solidFill>
                <a:ea typeface="黑体" panose="02010609060101010101" pitchFamily="49" charset="-122"/>
                <a:cs typeface="+mn-lt"/>
                <a:sym typeface="+mn-ea"/>
              </a:rPr>
              <a:t>：</a:t>
            </a:r>
            <a:endParaRPr lang="zh-CN" altLang="en-US"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Symbol" panose="05050102010706020507" charset="0"/>
              </a:rPr>
              <a:t> </a:t>
            </a:r>
            <a:r>
              <a:rPr lang="zh-CN" altLang="en-US" sz="2200" dirty="0" smtClean="0">
                <a:solidFill>
                  <a:schemeClr val="tx1"/>
                </a:solidFill>
                <a:ea typeface="宋体" panose="02010600030101010101" pitchFamily="2" charset="-122"/>
                <a:cs typeface="+mn-lt"/>
                <a:sym typeface="Symbol" panose="05050102010706020507" charset="0"/>
              </a:rPr>
              <a:t>转换（Transformation）</a:t>
            </a:r>
            <a:endParaRPr lang="zh-CN" altLang="en-US" sz="2200" dirty="0" smtClean="0">
              <a:solidFill>
                <a:schemeClr val="tx1"/>
              </a:solidFill>
              <a:ea typeface="宋体" panose="02010600030101010101" pitchFamily="2"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Symbol" panose="05050102010706020507" charset="0"/>
              </a:rPr>
              <a:t>        </a:t>
            </a:r>
            <a:r>
              <a:rPr lang="en-US" altLang="zh-CN" sz="2200" dirty="0" smtClean="0">
                <a:ea typeface="宋体" panose="02010600030101010101" pitchFamily="2" charset="-122"/>
                <a:cs typeface="+mn-lt"/>
                <a:sym typeface="Symbol" panose="05050102010706020507" charset="0"/>
              </a:rPr>
              <a:t> </a:t>
            </a:r>
            <a:r>
              <a:rPr lang="zh-CN" altLang="en-US" sz="2200" dirty="0" smtClean="0">
                <a:ea typeface="宋体" panose="02010600030101010101" pitchFamily="2" charset="-122"/>
                <a:cs typeface="+mn-lt"/>
                <a:sym typeface="Symbol" panose="05050102010706020507" charset="0"/>
              </a:rPr>
              <a:t>行动（Action）</a:t>
            </a:r>
            <a:endParaRPr lang="zh-CN" altLang="en-US" sz="2200" dirty="0" smtClean="0">
              <a:solidFill>
                <a:schemeClr val="tx1"/>
              </a:solidFill>
              <a:ea typeface="宋体" panose="02010600030101010101" pitchFamily="2" charset="-122"/>
              <a:cs typeface="+mn-lt"/>
              <a:sym typeface="Symbol" panose="05050102010706020507" charset="0"/>
            </a:endParaRP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23900"/>
            <a:ext cx="8902700" cy="21882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a:t>
            </a:r>
            <a:r>
              <a:rPr sz="2200" u="sng" dirty="0" smtClean="0">
                <a:solidFill>
                  <a:schemeClr val="tx1"/>
                </a:solidFill>
                <a:ea typeface="黑体" panose="02010609060101010101" pitchFamily="49" charset="-122"/>
                <a:cs typeface="+mn-lt"/>
                <a:sym typeface="+mn-ea"/>
              </a:rPr>
              <a:t>转换</a:t>
            </a:r>
            <a:r>
              <a:rPr lang="zh-CN" sz="2200" dirty="0" smtClean="0">
                <a:solidFill>
                  <a:schemeClr val="tx1"/>
                </a:solidFill>
                <a:ea typeface="黑体" panose="02010609060101010101" pitchFamily="49" charset="-122"/>
                <a:cs typeface="+mn-lt"/>
                <a:sym typeface="+mn-ea"/>
              </a:rPr>
              <a:t>：</a:t>
            </a:r>
            <a:r>
              <a:rPr sz="2200" dirty="0" smtClean="0">
                <a:solidFill>
                  <a:schemeClr val="tx1"/>
                </a:solidFill>
                <a:ea typeface="宋体" panose="02010600030101010101" pitchFamily="2" charset="-122"/>
                <a:cs typeface="+mn-lt"/>
                <a:sym typeface="+mn-ea"/>
              </a:rPr>
              <a:t>代表的是基于现有的数据集创建一个新的数据集，即数据集中的内容会发生更改，常用转换函数如表 6-2 所示。</a:t>
            </a:r>
            <a:endParaRPr sz="2200" dirty="0" smtClean="0">
              <a:solidFill>
                <a:schemeClr val="tx1"/>
              </a:solidFill>
              <a:ea typeface="宋体" panose="02010600030101010101" pitchFamily="2" charset="-122"/>
              <a:cs typeface="+mn-lt"/>
              <a:sym typeface="+mn-ea"/>
            </a:endParaRPr>
          </a:p>
        </p:txBody>
      </p:sp>
      <p:pic>
        <p:nvPicPr>
          <p:cNvPr id="4" name="图片 3"/>
          <p:cNvPicPr>
            <a:picLocks noChangeAspect="1"/>
          </p:cNvPicPr>
          <p:nvPr>
            <p:custDataLst>
              <p:tags r:id="rId2"/>
            </p:custDataLst>
          </p:nvPr>
        </p:nvPicPr>
        <p:blipFill>
          <a:blip r:embed="rId3"/>
          <a:stretch>
            <a:fillRect/>
          </a:stretch>
        </p:blipFill>
        <p:spPr>
          <a:xfrm>
            <a:off x="174625" y="2943860"/>
            <a:ext cx="8797290" cy="3733800"/>
          </a:xfrm>
          <a:prstGeom prst="rect">
            <a:avLst/>
          </a:prstGeom>
        </p:spPr>
      </p:pic>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21882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（1）转换</a:t>
            </a:r>
            <a:r>
              <a:rPr lang="zh-CN" sz="2200" dirty="0" smtClean="0">
                <a:solidFill>
                  <a:schemeClr val="tx1"/>
                </a:solidFill>
                <a:ea typeface="黑体" panose="02010609060101010101" pitchFamily="49" charset="-122"/>
                <a:cs typeface="+mn-lt"/>
                <a:sym typeface="+mn-ea"/>
              </a:rPr>
              <a:t>（续）：</a:t>
            </a:r>
            <a:r>
              <a:rPr sz="2200" dirty="0" smtClean="0">
                <a:solidFill>
                  <a:schemeClr val="tx1"/>
                </a:solidFill>
                <a:ea typeface="宋体" panose="02010600030101010101" pitchFamily="2" charset="-122"/>
                <a:cs typeface="+mn-lt"/>
                <a:sym typeface="+mn-ea"/>
              </a:rPr>
              <a:t>代表的是基于现有的数据集创建一个新的数据集，即数据集中的内容会发生更改，常用转换函数如表 6-2 所示。</a:t>
            </a:r>
            <a:endParaRPr sz="2200" dirty="0" smtClean="0">
              <a:solidFill>
                <a:schemeClr val="tx1"/>
              </a:solidFill>
              <a:ea typeface="宋体" panose="02010600030101010101" pitchFamily="2" charset="-122"/>
              <a:cs typeface="+mn-lt"/>
              <a:sym typeface="+mn-ea"/>
            </a:endParaRPr>
          </a:p>
        </p:txBody>
      </p:sp>
      <p:pic>
        <p:nvPicPr>
          <p:cNvPr id="2" name="图片 1"/>
          <p:cNvPicPr>
            <a:picLocks noChangeAspect="1"/>
          </p:cNvPicPr>
          <p:nvPr>
            <p:custDataLst>
              <p:tags r:id="rId2"/>
            </p:custDataLst>
          </p:nvPr>
        </p:nvPicPr>
        <p:blipFill>
          <a:blip r:embed="rId3"/>
          <a:stretch>
            <a:fillRect/>
          </a:stretch>
        </p:blipFill>
        <p:spPr>
          <a:xfrm>
            <a:off x="180340" y="3020060"/>
            <a:ext cx="8796020" cy="1198245"/>
          </a:xfrm>
          <a:prstGeom prst="rect">
            <a:avLst/>
          </a:prstGeom>
        </p:spPr>
      </p:pic>
      <p:pic>
        <p:nvPicPr>
          <p:cNvPr id="5" name="图片 4"/>
          <p:cNvPicPr>
            <a:picLocks noChangeAspect="1"/>
          </p:cNvPicPr>
          <p:nvPr>
            <p:custDataLst>
              <p:tags r:id="rId4"/>
            </p:custDataLst>
          </p:nvPr>
        </p:nvPicPr>
        <p:blipFill>
          <a:blip r:embed="rId5"/>
          <a:stretch>
            <a:fillRect/>
          </a:stretch>
        </p:blipFill>
        <p:spPr>
          <a:xfrm>
            <a:off x="193675" y="4199255"/>
            <a:ext cx="8766810" cy="2112010"/>
          </a:xfrm>
          <a:prstGeom prst="rect">
            <a:avLst/>
          </a:prstGeom>
        </p:spPr>
      </p:pic>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21882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2</a:t>
            </a:r>
            <a:r>
              <a:rPr sz="2200" dirty="0" smtClean="0">
                <a:solidFill>
                  <a:schemeClr val="tx1"/>
                </a:solidFill>
                <a:ea typeface="黑体" panose="02010609060101010101" pitchFamily="49" charset="-122"/>
                <a:cs typeface="+mn-lt"/>
                <a:sym typeface="+mn-ea"/>
              </a:rPr>
              <a:t>）</a:t>
            </a:r>
            <a:r>
              <a:rPr sz="2200" u="sng" dirty="0" smtClean="0">
                <a:solidFill>
                  <a:schemeClr val="tx1"/>
                </a:solidFill>
                <a:latin typeface="黑体" panose="02010609060101010101" pitchFamily="49" charset="-122"/>
                <a:ea typeface="黑体" panose="02010609060101010101" pitchFamily="49" charset="-122"/>
                <a:cs typeface="+mn-lt"/>
                <a:sym typeface="+mn-ea"/>
              </a:rPr>
              <a:t>行动</a:t>
            </a:r>
            <a:r>
              <a:rPr lang="en-US" sz="2200" dirty="0" smtClean="0">
                <a:solidFill>
                  <a:schemeClr val="tx1"/>
                </a:solidFill>
                <a:cs typeface="+mn-lt"/>
                <a:sym typeface="+mn-ea"/>
              </a:rPr>
              <a:t>:</a:t>
            </a:r>
            <a:r>
              <a:rPr sz="2200" dirty="0" smtClean="0">
                <a:solidFill>
                  <a:schemeClr val="tx1"/>
                </a:solidFill>
                <a:cs typeface="+mn-lt"/>
                <a:sym typeface="+mn-ea"/>
              </a:rPr>
              <a:t> 在数据集上运行计算后，将返回给驱动程序，常用行动函数如表 6-3 所示。</a:t>
            </a:r>
            <a:endParaRPr sz="2200" dirty="0" smtClean="0">
              <a:solidFill>
                <a:schemeClr val="tx1"/>
              </a:solidFill>
              <a:ea typeface="宋体" panose="02010600030101010101" pitchFamily="2" charset="-122"/>
              <a:cs typeface="+mn-lt"/>
              <a:sym typeface="+mn-ea"/>
            </a:endParaRPr>
          </a:p>
        </p:txBody>
      </p:sp>
      <p:pic>
        <p:nvPicPr>
          <p:cNvPr id="2" name="图片 1"/>
          <p:cNvPicPr>
            <a:picLocks noChangeAspect="1"/>
          </p:cNvPicPr>
          <p:nvPr>
            <p:custDataLst>
              <p:tags r:id="rId2"/>
            </p:custDataLst>
          </p:nvPr>
        </p:nvPicPr>
        <p:blipFill>
          <a:blip r:embed="rId3"/>
          <a:stretch>
            <a:fillRect/>
          </a:stretch>
        </p:blipFill>
        <p:spPr>
          <a:xfrm>
            <a:off x="332740" y="2969260"/>
            <a:ext cx="8387080" cy="3737610"/>
          </a:xfrm>
          <a:prstGeom prst="rect">
            <a:avLst/>
          </a:prstGeom>
        </p:spPr>
      </p:pic>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21882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2</a:t>
            </a:r>
            <a:r>
              <a:rPr sz="2200" dirty="0" smtClean="0">
                <a:solidFill>
                  <a:schemeClr val="tx1"/>
                </a:solidFill>
                <a:ea typeface="黑体" panose="02010609060101010101" pitchFamily="49" charset="-122"/>
                <a:cs typeface="+mn-lt"/>
                <a:sym typeface="+mn-ea"/>
              </a:rPr>
              <a:t>）</a:t>
            </a:r>
            <a:r>
              <a:rPr sz="2200" dirty="0" smtClean="0">
                <a:solidFill>
                  <a:schemeClr val="tx1"/>
                </a:solidFill>
                <a:latin typeface="黑体" panose="02010609060101010101" pitchFamily="49" charset="-122"/>
                <a:ea typeface="黑体" panose="02010609060101010101" pitchFamily="49" charset="-122"/>
                <a:cs typeface="+mn-lt"/>
                <a:sym typeface="+mn-ea"/>
              </a:rPr>
              <a:t>行动</a:t>
            </a:r>
            <a:r>
              <a:rPr lang="zh-CN" sz="2200" dirty="0" smtClean="0">
                <a:solidFill>
                  <a:schemeClr val="tx1"/>
                </a:solidFill>
                <a:latin typeface="黑体" panose="02010609060101010101" pitchFamily="49" charset="-122"/>
                <a:ea typeface="黑体" panose="02010609060101010101" pitchFamily="49" charset="-122"/>
                <a:cs typeface="+mn-lt"/>
                <a:sym typeface="+mn-ea"/>
              </a:rPr>
              <a:t>（续）</a:t>
            </a:r>
            <a:r>
              <a:rPr lang="en-US" sz="2200" dirty="0" smtClean="0">
                <a:solidFill>
                  <a:schemeClr val="tx1"/>
                </a:solidFill>
                <a:cs typeface="+mn-lt"/>
                <a:sym typeface="+mn-ea"/>
              </a:rPr>
              <a:t>:</a:t>
            </a:r>
            <a:r>
              <a:rPr sz="2200" dirty="0" smtClean="0">
                <a:solidFill>
                  <a:schemeClr val="tx1"/>
                </a:solidFill>
                <a:cs typeface="+mn-lt"/>
                <a:sym typeface="+mn-ea"/>
              </a:rPr>
              <a:t> 在数据集上运行计算后，将返回给驱动程序，常用行动函数如表 6-3 所示。</a:t>
            </a:r>
            <a:endParaRPr sz="2200" dirty="0" smtClean="0">
              <a:solidFill>
                <a:schemeClr val="tx1"/>
              </a:solidFill>
              <a:ea typeface="宋体" panose="02010600030101010101" pitchFamily="2" charset="-122"/>
              <a:cs typeface="+mn-lt"/>
              <a:sym typeface="+mn-ea"/>
            </a:endParaRPr>
          </a:p>
        </p:txBody>
      </p:sp>
      <p:pic>
        <p:nvPicPr>
          <p:cNvPr id="3" name="图片 2"/>
          <p:cNvPicPr>
            <a:picLocks noChangeAspect="1"/>
          </p:cNvPicPr>
          <p:nvPr>
            <p:custDataLst>
              <p:tags r:id="rId2"/>
            </p:custDataLst>
          </p:nvPr>
        </p:nvPicPr>
        <p:blipFill>
          <a:blip r:embed="rId3"/>
          <a:stretch>
            <a:fillRect/>
          </a:stretch>
        </p:blipFill>
        <p:spPr>
          <a:xfrm>
            <a:off x="273685" y="3077845"/>
            <a:ext cx="8630920" cy="3373120"/>
          </a:xfrm>
          <a:prstGeom prst="rect">
            <a:avLst/>
          </a:prstGeom>
        </p:spPr>
      </p:pic>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14413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需要注意的是，为了提高系统性能，Spark 的所有转换操作采取的是“</a:t>
            </a:r>
            <a:r>
              <a:rPr sz="2200" u="sng" dirty="0" smtClean="0">
                <a:solidFill>
                  <a:schemeClr val="tx1"/>
                </a:solidFill>
                <a:ea typeface="黑体" panose="02010609060101010101" pitchFamily="49" charset="-122"/>
                <a:cs typeface="+mn-lt"/>
                <a:sym typeface="+mn-ea"/>
              </a:rPr>
              <a:t>惰性计算模式</a:t>
            </a:r>
            <a:r>
              <a:rPr sz="2200" dirty="0" smtClean="0">
                <a:solidFill>
                  <a:schemeClr val="tx1"/>
                </a:solidFill>
                <a:ea typeface="黑体" panose="02010609060101010101" pitchFamily="49" charset="-122"/>
                <a:cs typeface="+mn-lt"/>
                <a:sym typeface="+mn-ea"/>
              </a:rPr>
              <a:t>”—在执行转换操作时并不会提交它，只有在执行行动操作时，所有操作才会被提交到集群中开始执行。</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Spark 中的另一个关键问题是如何选择 RDD 序列化时机。通常，只有在以下几种情况下，可以考虑对其进行序列化处理：</a:t>
            </a:r>
            <a:endParaRPr lang="en-US"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Symbol" panose="05050102010706020507" charset="0"/>
              </a:rPr>
              <a:t> </a:t>
            </a:r>
            <a:r>
              <a:rPr lang="en-US" sz="2200" dirty="0" smtClean="0">
                <a:solidFill>
                  <a:schemeClr val="tx1"/>
                </a:solidFill>
                <a:ea typeface="宋体" panose="02010600030101010101" pitchFamily="2" charset="-122"/>
                <a:cs typeface="+mn-lt"/>
                <a:sym typeface="+mn-ea"/>
              </a:rPr>
              <a:t>一是在完成成本比较高的操作之后；</a:t>
            </a:r>
            <a:endParaRPr lang="en-US"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lang="en-US" sz="2200" dirty="0" smtClean="0">
                <a:solidFill>
                  <a:schemeClr val="tx1"/>
                </a:solidFill>
                <a:ea typeface="宋体" panose="02010600030101010101" pitchFamily="2" charset="-122"/>
                <a:cs typeface="+mn-lt"/>
                <a:sym typeface="+mn-ea"/>
              </a:rPr>
              <a:t>二是在执行容易失败的操作之前；</a:t>
            </a:r>
            <a:endParaRPr lang="en-US" sz="22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a:t>
            </a:r>
            <a:r>
              <a:rPr lang="en-US" sz="2200" dirty="0" smtClean="0">
                <a:ea typeface="宋体" panose="02010600030101010101" pitchFamily="2" charset="-122"/>
                <a:cs typeface="+mn-lt"/>
                <a:sym typeface="Symbol" panose="05050102010706020507" charset="0"/>
              </a:rPr>
              <a:t> </a:t>
            </a:r>
            <a:r>
              <a:rPr lang="en-US" sz="2200" dirty="0" smtClean="0">
                <a:solidFill>
                  <a:schemeClr val="tx1"/>
                </a:solidFill>
                <a:ea typeface="宋体" panose="02010600030101010101" pitchFamily="2" charset="-122"/>
                <a:cs typeface="+mn-lt"/>
                <a:sym typeface="+mn-ea"/>
              </a:rPr>
              <a:t>三是当 RDD 被重复使用或者计算其代价很高时。</a:t>
            </a:r>
            <a:endParaRPr lang="en-US"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4614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RDD 被序列化后，Spark 将会在集群中保存相关元数据，下次查询该 RDD 时将能更快速地访问，不需要计算。</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然而，如果 RDD 序列化过多，不仅会浪费内存（或硬盘）空间，而且会降低系统整体性能。</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RDD 根据 useDisk、useMemory、deserialized、off_heap、replication 5 个参数的不同组合方式提供了多种存储级别，如表 6-4 所示。</a:t>
            </a:r>
            <a:endParaRPr sz="22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795655"/>
            <a:ext cx="8902700" cy="139192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sz="2200" dirty="0" smtClean="0">
              <a:solidFill>
                <a:schemeClr val="tx1"/>
              </a:solidFill>
              <a:ea typeface="黑体" panose="02010609060101010101" pitchFamily="49" charset="-122"/>
              <a:cs typeface="+mn-lt"/>
              <a:sym typeface="+mn-ea"/>
            </a:endParaRPr>
          </a:p>
        </p:txBody>
      </p:sp>
      <p:graphicFrame>
        <p:nvGraphicFramePr>
          <p:cNvPr id="4" name="表格 3"/>
          <p:cNvGraphicFramePr>
            <a:graphicFrameLocks noGrp="1"/>
          </p:cNvGraphicFramePr>
          <p:nvPr>
            <p:custDataLst>
              <p:tags r:id="rId2"/>
            </p:custDataLst>
          </p:nvPr>
        </p:nvGraphicFramePr>
        <p:xfrm>
          <a:off x="85527" y="2236068"/>
          <a:ext cx="8953069" cy="4278630"/>
        </p:xfrm>
        <a:graphic>
          <a:graphicData uri="http://schemas.openxmlformats.org/drawingml/2006/table">
            <a:tbl>
              <a:tblPr firstRow="1">
                <a:effectLst/>
                <a:tableStyleId>{5940675A-B579-460E-94D1-54222C63F5DA}</a:tableStyleId>
              </a:tblPr>
              <a:tblGrid>
                <a:gridCol w="817984"/>
                <a:gridCol w="2671545"/>
                <a:gridCol w="5463540"/>
              </a:tblGrid>
              <a:tr h="291754">
                <a:tc>
                  <a:txBody>
                    <a:bodyPr/>
                    <a:p>
                      <a:pPr marL="81280">
                        <a:lnSpc>
                          <a:spcPts val="1160"/>
                        </a:lnSpc>
                      </a:pPr>
                      <a:endParaRPr lang="en-US" sz="1900" dirty="0">
                        <a:effectLst/>
                      </a:endParaRPr>
                    </a:p>
                    <a:p>
                      <a:pPr marL="81280">
                        <a:lnSpc>
                          <a:spcPts val="1160"/>
                        </a:lnSpc>
                      </a:pPr>
                      <a:r>
                        <a:rPr lang="en-US" sz="1900" b="1" dirty="0" err="1">
                          <a:solidFill>
                            <a:sysClr val="window" lastClr="FFFFFF"/>
                          </a:solidFill>
                          <a:effectLst/>
                          <a:latin typeface="Arial" panose="020B0604020202020204" pitchFamily="34" charset="0"/>
                        </a:rPr>
                        <a:t>序号</a:t>
                      </a:r>
                      <a:endParaRPr lang="en-US" sz="19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398780">
                        <a:lnSpc>
                          <a:spcPts val="1160"/>
                        </a:lnSpc>
                      </a:pPr>
                      <a:endParaRPr lang="en-US" sz="1900" dirty="0">
                        <a:effectLst/>
                      </a:endParaRPr>
                    </a:p>
                    <a:p>
                      <a:pPr marL="398780">
                        <a:lnSpc>
                          <a:spcPts val="1160"/>
                        </a:lnSpc>
                      </a:pPr>
                      <a:r>
                        <a:rPr lang="en-US" sz="1900" b="1" dirty="0" err="1">
                          <a:solidFill>
                            <a:sysClr val="window" lastClr="FFFFFF"/>
                          </a:solidFill>
                          <a:effectLst/>
                          <a:latin typeface="Arial" panose="020B0604020202020204" pitchFamily="34" charset="0"/>
                        </a:rPr>
                        <a:t>存储级别</a:t>
                      </a:r>
                      <a:endParaRPr lang="en-US" sz="19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1270" algn="ctr">
                        <a:lnSpc>
                          <a:spcPts val="1160"/>
                        </a:lnSpc>
                      </a:pPr>
                      <a:endParaRPr lang="en-US" sz="1900" dirty="0">
                        <a:effectLst/>
                      </a:endParaRPr>
                    </a:p>
                    <a:p>
                      <a:pPr marL="1270" algn="ctr">
                        <a:lnSpc>
                          <a:spcPts val="1160"/>
                        </a:lnSpc>
                      </a:pPr>
                      <a:r>
                        <a:rPr lang="en-US" sz="1900" b="1" dirty="0" err="1">
                          <a:solidFill>
                            <a:sysClr val="window" lastClr="FFFFFF"/>
                          </a:solidFill>
                          <a:effectLst/>
                          <a:latin typeface="Arial" panose="020B0604020202020204" pitchFamily="34" charset="0"/>
                        </a:rPr>
                        <a:t>描述</a:t>
                      </a:r>
                      <a:endParaRPr lang="en-US" sz="19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r>
              <a:tr h="695472">
                <a:tc>
                  <a:txBody>
                    <a:bodyPr/>
                    <a:p>
                      <a:pPr>
                        <a:spcBef>
                          <a:spcPts val="25"/>
                        </a:spcBef>
                      </a:pPr>
                      <a:r>
                        <a:rPr lang="en-US" sz="1900">
                          <a:solidFill>
                            <a:sysClr val="windowText" lastClr="000000"/>
                          </a:solidFill>
                          <a:effectLst/>
                          <a:latin typeface="Arial" panose="020B0604020202020204" pitchFamily="34" charset="0"/>
                        </a:rPr>
                        <a:t> </a:t>
                      </a:r>
                      <a:endParaRPr lang="zh-CN" sz="1900">
                        <a:effectLst/>
                      </a:endParaRPr>
                    </a:p>
                    <a:p>
                      <a:pPr marL="8255" algn="ctr"/>
                      <a:r>
                        <a:rPr lang="en-US" sz="1900">
                          <a:solidFill>
                            <a:sysClr val="windowText" lastClr="000000"/>
                          </a:solidFill>
                          <a:effectLst/>
                          <a:latin typeface="Arial" panose="020B0604020202020204" pitchFamily="34" charset="0"/>
                        </a:rPr>
                        <a:t>1</a:t>
                      </a:r>
                      <a:endParaRPr lang="zh-CN" sz="19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lgn="ctr">
                        <a:spcBef>
                          <a:spcPts val="255"/>
                        </a:spcBef>
                      </a:pPr>
                      <a:r>
                        <a:rPr lang="en-US" sz="1900">
                          <a:solidFill>
                            <a:sysClr val="windowText" lastClr="000000"/>
                          </a:solidFill>
                          <a:effectLst/>
                          <a:latin typeface="Arial" panose="020B0604020202020204" pitchFamily="34" charset="0"/>
                        </a:rPr>
                        <a:t>MEMORY_ONLY</a:t>
                      </a:r>
                      <a:endParaRPr lang="zh-CN" sz="1900">
                        <a:effectLst/>
                      </a:endParaRPr>
                    </a:p>
                    <a:p>
                      <a:pPr marR="55880" algn="ctr">
                        <a:spcBef>
                          <a:spcPts val="55"/>
                        </a:spcBef>
                        <a:spcAft>
                          <a:spcPts val="0"/>
                        </a:spcAft>
                      </a:pPr>
                      <a:r>
                        <a:rPr lang="en-US" sz="1900">
                          <a:solidFill>
                            <a:sysClr val="windowText" lastClr="000000"/>
                          </a:solidFill>
                          <a:effectLst/>
                          <a:latin typeface="Arial" panose="020B0604020202020204" pitchFamily="34" charset="0"/>
                        </a:rPr>
                        <a:t>（默认级别）</a:t>
                      </a:r>
                      <a:endParaRPr lang="zh-CN" sz="19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920750">
                        <a:lnSpc>
                          <a:spcPct val="109000"/>
                        </a:lnSpc>
                        <a:spcBef>
                          <a:spcPts val="45"/>
                        </a:spcBef>
                        <a:spcAft>
                          <a:spcPts val="0"/>
                        </a:spcAft>
                      </a:pPr>
                      <a:r>
                        <a:rPr lang="zh-CN" sz="1900" dirty="0">
                          <a:solidFill>
                            <a:sysClr val="windowText" lastClr="000000"/>
                          </a:solidFill>
                          <a:effectLst/>
                          <a:ea typeface="宋体" panose="02010600030101010101" pitchFamily="2" charset="-122"/>
                        </a:rPr>
                        <a:t>将</a:t>
                      </a:r>
                      <a:r>
                        <a:rPr lang="zh-CN" sz="1900" spc="-230"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RDD</a:t>
                      </a:r>
                      <a:r>
                        <a:rPr lang="en-US" sz="1900" spc="-5" dirty="0">
                          <a:solidFill>
                            <a:sysClr val="windowText" lastClr="000000"/>
                          </a:solidFill>
                          <a:effectLst/>
                          <a:latin typeface="Arial" panose="020B0604020202020204" pitchFamily="34" charset="0"/>
                        </a:rPr>
                        <a:t> </a:t>
                      </a:r>
                      <a:r>
                        <a:rPr lang="zh-CN" sz="1900" dirty="0">
                          <a:solidFill>
                            <a:sysClr val="windowText" lastClr="000000"/>
                          </a:solidFill>
                          <a:effectLst/>
                          <a:ea typeface="宋体" panose="02010600030101010101" pitchFamily="2" charset="-122"/>
                        </a:rPr>
                        <a:t>以</a:t>
                      </a:r>
                      <a:r>
                        <a:rPr lang="zh-CN" sz="1900" spc="-225"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Java</a:t>
                      </a:r>
                      <a:r>
                        <a:rPr lang="en-US" sz="1900" spc="-5" dirty="0">
                          <a:solidFill>
                            <a:sysClr val="windowText" lastClr="000000"/>
                          </a:solidFill>
                          <a:effectLst/>
                          <a:latin typeface="Arial" panose="020B0604020202020204" pitchFamily="34" charset="0"/>
                        </a:rPr>
                        <a:t> </a:t>
                      </a:r>
                      <a:r>
                        <a:rPr lang="zh-CN" sz="1900" dirty="0">
                          <a:solidFill>
                            <a:sysClr val="windowText" lastClr="000000"/>
                          </a:solidFill>
                          <a:effectLst/>
                          <a:ea typeface="宋体" panose="02010600030101010101" pitchFamily="2" charset="-122"/>
                        </a:rPr>
                        <a:t>对象的形式保存到</a:t>
                      </a:r>
                      <a:r>
                        <a:rPr lang="zh-CN" sz="1900" spc="-225"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JVM</a:t>
                      </a:r>
                      <a:r>
                        <a:rPr lang="en-US" sz="1900" spc="-5" dirty="0">
                          <a:solidFill>
                            <a:sysClr val="windowText" lastClr="000000"/>
                          </a:solidFill>
                          <a:effectLst/>
                          <a:latin typeface="Arial" panose="020B0604020202020204" pitchFamily="34" charset="0"/>
                        </a:rPr>
                        <a:t> </a:t>
                      </a:r>
                      <a:r>
                        <a:rPr lang="zh-CN" sz="1900" dirty="0">
                          <a:solidFill>
                            <a:sysClr val="windowText" lastClr="000000"/>
                          </a:solidFill>
                          <a:effectLst/>
                          <a:ea typeface="宋体" panose="02010600030101010101" pitchFamily="2" charset="-122"/>
                        </a:rPr>
                        <a:t>内存。 如果分片太大，内存保存不下，就不保存</a:t>
                      </a:r>
                      <a:endParaRPr lang="zh-CN" sz="19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402268">
                <a:tc>
                  <a:txBody>
                    <a:bodyPr/>
                    <a:p>
                      <a:pPr marL="8255" algn="ctr">
                        <a:spcBef>
                          <a:spcPts val="255"/>
                        </a:spcBef>
                        <a:spcAft>
                          <a:spcPts val="0"/>
                        </a:spcAft>
                      </a:pPr>
                      <a:r>
                        <a:rPr lang="en-US" sz="1900">
                          <a:solidFill>
                            <a:sysClr val="windowText" lastClr="000000"/>
                          </a:solidFill>
                          <a:effectLst/>
                          <a:latin typeface="Arial" panose="020B0604020202020204" pitchFamily="34" charset="0"/>
                        </a:rPr>
                        <a:t>2</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9215">
                        <a:spcBef>
                          <a:spcPts val="255"/>
                        </a:spcBef>
                        <a:spcAft>
                          <a:spcPts val="0"/>
                        </a:spcAft>
                      </a:pPr>
                      <a:r>
                        <a:rPr lang="en-US" sz="1900" spc="-25">
                          <a:solidFill>
                            <a:sysClr val="windowText" lastClr="000000"/>
                          </a:solidFill>
                          <a:effectLst/>
                          <a:latin typeface="Arial" panose="020B0604020202020204" pitchFamily="34" charset="0"/>
                        </a:rPr>
                        <a:t>MEMORY_ONLY_SER</a:t>
                      </a:r>
                      <a:endParaRPr lang="en-US" sz="1900" spc="-25">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1900" dirty="0" err="1">
                          <a:solidFill>
                            <a:sysClr val="windowText" lastClr="000000"/>
                          </a:solidFill>
                          <a:effectLst/>
                          <a:latin typeface="Arial" panose="020B0604020202020204" pitchFamily="34" charset="0"/>
                        </a:rPr>
                        <a:t>将</a:t>
                      </a:r>
                      <a:r>
                        <a:rPr lang="en-US" sz="1900" spc="-230" dirty="0">
                          <a:solidFill>
                            <a:sysClr val="windowText" lastClr="000000"/>
                          </a:solidFill>
                          <a:effectLst/>
                          <a:latin typeface="Arial" panose="020B0604020202020204" pitchFamily="34" charset="0"/>
                        </a:rPr>
                        <a:t> </a:t>
                      </a:r>
                      <a:r>
                        <a:rPr lang="en-US" sz="1900" dirty="0">
                          <a:solidFill>
                            <a:sysClr val="windowText" lastClr="000000"/>
                          </a:solidFill>
                          <a:effectLst/>
                          <a:latin typeface="Arial" panose="020B0604020202020204" pitchFamily="34" charset="0"/>
                        </a:rPr>
                        <a:t>RDD</a:t>
                      </a:r>
                      <a:r>
                        <a:rPr lang="en-US" sz="1900" spc="-5"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以序列化的</a:t>
                      </a:r>
                      <a:r>
                        <a:rPr lang="en-US" sz="1900" spc="-230" dirty="0">
                          <a:solidFill>
                            <a:sysClr val="windowText" lastClr="000000"/>
                          </a:solidFill>
                          <a:effectLst/>
                          <a:latin typeface="Arial" panose="020B0604020202020204" pitchFamily="34" charset="0"/>
                        </a:rPr>
                        <a:t> </a:t>
                      </a:r>
                      <a:r>
                        <a:rPr lang="en-US" sz="1900" dirty="0">
                          <a:solidFill>
                            <a:sysClr val="windowText" lastClr="000000"/>
                          </a:solidFill>
                          <a:effectLst/>
                          <a:latin typeface="Arial" panose="020B0604020202020204" pitchFamily="34" charset="0"/>
                        </a:rPr>
                        <a:t>Java</a:t>
                      </a:r>
                      <a:r>
                        <a:rPr lang="en-US" sz="1900" spc="-5"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对象形式保存到内存</a:t>
                      </a:r>
                      <a:endParaRPr lang="en-US" sz="19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29412">
                <a:tc>
                  <a:txBody>
                    <a:bodyPr/>
                    <a:p>
                      <a:pPr marL="8255" algn="ctr">
                        <a:spcBef>
                          <a:spcPts val="255"/>
                        </a:spcBef>
                        <a:spcAft>
                          <a:spcPts val="0"/>
                        </a:spcAft>
                      </a:pPr>
                      <a:r>
                        <a:rPr lang="en-US" sz="1900">
                          <a:solidFill>
                            <a:sysClr val="windowText" lastClr="000000"/>
                          </a:solidFill>
                          <a:effectLst/>
                          <a:latin typeface="Arial" panose="020B0604020202020204" pitchFamily="34" charset="0"/>
                        </a:rPr>
                        <a:t>3</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306705">
                        <a:spcBef>
                          <a:spcPts val="255"/>
                        </a:spcBef>
                        <a:spcAft>
                          <a:spcPts val="0"/>
                        </a:spcAft>
                      </a:pPr>
                      <a:r>
                        <a:rPr lang="en-US" sz="1900">
                          <a:solidFill>
                            <a:sysClr val="windowText" lastClr="000000"/>
                          </a:solidFill>
                          <a:effectLst/>
                          <a:latin typeface="Arial" panose="020B0604020202020204" pitchFamily="34" charset="0"/>
                        </a:rPr>
                        <a:t>DISK_ONLY</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zh-CN" sz="1900" dirty="0">
                          <a:solidFill>
                            <a:sysClr val="windowText" lastClr="000000"/>
                          </a:solidFill>
                          <a:effectLst/>
                          <a:ea typeface="宋体" panose="02010600030101010101" pitchFamily="2" charset="-122"/>
                        </a:rPr>
                        <a:t>将</a:t>
                      </a:r>
                      <a:r>
                        <a:rPr lang="zh-CN" sz="1900" spc="-225"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RDD </a:t>
                      </a:r>
                      <a:r>
                        <a:rPr lang="zh-CN" sz="1900" dirty="0">
                          <a:solidFill>
                            <a:sysClr val="windowText" lastClr="000000"/>
                          </a:solidFill>
                          <a:effectLst/>
                          <a:ea typeface="宋体" panose="02010600030101010101" pitchFamily="2" charset="-122"/>
                        </a:rPr>
                        <a:t>持久化到硬盘</a:t>
                      </a:r>
                      <a:endParaRPr lang="zh-CN" sz="19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988236">
                <a:tc>
                  <a:txBody>
                    <a:bodyPr/>
                    <a:p>
                      <a:pPr>
                        <a:spcBef>
                          <a:spcPts val="50"/>
                        </a:spcBef>
                      </a:pPr>
                      <a:r>
                        <a:rPr lang="en-US" sz="1900">
                          <a:solidFill>
                            <a:sysClr val="windowText" lastClr="000000"/>
                          </a:solidFill>
                          <a:effectLst/>
                          <a:latin typeface="Arial" panose="020B0604020202020204" pitchFamily="34" charset="0"/>
                        </a:rPr>
                        <a:t> </a:t>
                      </a:r>
                      <a:endParaRPr lang="zh-CN" sz="1900">
                        <a:effectLst/>
                      </a:endParaRPr>
                    </a:p>
                    <a:p>
                      <a:pPr marL="8255" algn="ctr"/>
                      <a:r>
                        <a:rPr lang="en-US" sz="1900">
                          <a:solidFill>
                            <a:sysClr val="windowText" lastClr="000000"/>
                          </a:solidFill>
                          <a:effectLst/>
                          <a:latin typeface="Arial" panose="020B0604020202020204" pitchFamily="34" charset="0"/>
                        </a:rPr>
                        <a:t>4</a:t>
                      </a:r>
                      <a:endParaRPr lang="zh-CN" sz="19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spcBef>
                          <a:spcPts val="50"/>
                        </a:spcBef>
                      </a:pPr>
                      <a:r>
                        <a:rPr lang="en-US" sz="1900">
                          <a:solidFill>
                            <a:sysClr val="windowText" lastClr="000000"/>
                          </a:solidFill>
                          <a:effectLst/>
                          <a:latin typeface="Arial" panose="020B0604020202020204" pitchFamily="34" charset="0"/>
                        </a:rPr>
                        <a:t> </a:t>
                      </a:r>
                      <a:endParaRPr lang="zh-CN" sz="1900">
                        <a:effectLst/>
                      </a:endParaRPr>
                    </a:p>
                    <a:p>
                      <a:pPr marL="83820"/>
                      <a:r>
                        <a:rPr lang="en-US" sz="1900" spc="-30">
                          <a:solidFill>
                            <a:sysClr val="windowText" lastClr="000000"/>
                          </a:solidFill>
                          <a:effectLst/>
                          <a:latin typeface="Arial" panose="020B0604020202020204" pitchFamily="34" charset="0"/>
                        </a:rPr>
                        <a:t>MEMORY_AND_DISK</a:t>
                      </a:r>
                      <a:endParaRPr lang="zh-CN" sz="19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1595" algn="just">
                        <a:lnSpc>
                          <a:spcPct val="96000"/>
                        </a:lnSpc>
                        <a:spcBef>
                          <a:spcPts val="85"/>
                        </a:spcBef>
                        <a:spcAft>
                          <a:spcPts val="0"/>
                        </a:spcAft>
                      </a:pPr>
                      <a:r>
                        <a:rPr lang="zh-CN" sz="1900" dirty="0">
                          <a:solidFill>
                            <a:sysClr val="windowText" lastClr="000000"/>
                          </a:solidFill>
                          <a:effectLst/>
                          <a:ea typeface="宋体" panose="02010600030101010101" pitchFamily="2" charset="-122"/>
                        </a:rPr>
                        <a:t>将</a:t>
                      </a:r>
                      <a:r>
                        <a:rPr lang="zh-CN" sz="1900" spc="-230"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RDD</a:t>
                      </a:r>
                      <a:r>
                        <a:rPr lang="en-US" sz="1900" spc="-5" dirty="0">
                          <a:solidFill>
                            <a:sysClr val="windowText" lastClr="000000"/>
                          </a:solidFill>
                          <a:effectLst/>
                          <a:latin typeface="Arial" panose="020B0604020202020204" pitchFamily="34" charset="0"/>
                        </a:rPr>
                        <a:t> </a:t>
                      </a:r>
                      <a:r>
                        <a:rPr lang="zh-CN" sz="1900" dirty="0">
                          <a:solidFill>
                            <a:sysClr val="windowText" lastClr="000000"/>
                          </a:solidFill>
                          <a:effectLst/>
                          <a:ea typeface="宋体" panose="02010600030101010101" pitchFamily="2" charset="-122"/>
                        </a:rPr>
                        <a:t>数据集以</a:t>
                      </a:r>
                      <a:r>
                        <a:rPr lang="zh-CN" sz="1900" spc="-225"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Java</a:t>
                      </a:r>
                      <a:r>
                        <a:rPr lang="en-US" sz="1900" spc="-5" dirty="0">
                          <a:solidFill>
                            <a:sysClr val="windowText" lastClr="000000"/>
                          </a:solidFill>
                          <a:effectLst/>
                          <a:latin typeface="Arial" panose="020B0604020202020204" pitchFamily="34" charset="0"/>
                        </a:rPr>
                        <a:t> </a:t>
                      </a:r>
                      <a:r>
                        <a:rPr lang="zh-CN" sz="1900" dirty="0">
                          <a:solidFill>
                            <a:sysClr val="windowText" lastClr="000000"/>
                          </a:solidFill>
                          <a:effectLst/>
                          <a:ea typeface="宋体" panose="02010600030101010101" pitchFamily="2" charset="-122"/>
                        </a:rPr>
                        <a:t>对象的形式保存到</a:t>
                      </a:r>
                      <a:r>
                        <a:rPr lang="zh-CN" sz="1900" spc="-225" dirty="0">
                          <a:solidFill>
                            <a:sysClr val="windowText" lastClr="000000"/>
                          </a:solidFill>
                          <a:effectLst/>
                          <a:ea typeface="宋体" panose="02010600030101010101" pitchFamily="2" charset="-122"/>
                        </a:rPr>
                        <a:t> </a:t>
                      </a:r>
                      <a:r>
                        <a:rPr lang="en-US" sz="1900" dirty="0">
                          <a:solidFill>
                            <a:sysClr val="windowText" lastClr="000000"/>
                          </a:solidFill>
                          <a:effectLst/>
                          <a:latin typeface="Arial" panose="020B0604020202020204" pitchFamily="34" charset="0"/>
                        </a:rPr>
                        <a:t>JVM</a:t>
                      </a:r>
                      <a:r>
                        <a:rPr lang="en-US" sz="1900" spc="-5" dirty="0">
                          <a:solidFill>
                            <a:sysClr val="windowText" lastClr="000000"/>
                          </a:solidFill>
                          <a:effectLst/>
                          <a:latin typeface="Arial" panose="020B0604020202020204" pitchFamily="34" charset="0"/>
                        </a:rPr>
                        <a:t> </a:t>
                      </a:r>
                      <a:r>
                        <a:rPr lang="zh-CN" sz="1900" spc="-5" dirty="0">
                          <a:solidFill>
                            <a:sysClr val="windowText" lastClr="000000"/>
                          </a:solidFill>
                          <a:effectLst/>
                          <a:ea typeface="宋体" panose="02010600030101010101" pitchFamily="2" charset="-122"/>
                        </a:rPr>
                        <a:t>内存中</a:t>
                      </a:r>
                      <a:r>
                        <a:rPr lang="zh-CN" sz="1900" spc="-440" dirty="0">
                          <a:solidFill>
                            <a:sysClr val="windowText" lastClr="000000"/>
                          </a:solidFill>
                          <a:effectLst/>
                          <a:ea typeface="宋体" panose="02010600030101010101" pitchFamily="2" charset="-122"/>
                        </a:rPr>
                        <a:t>，</a:t>
                      </a:r>
                      <a:r>
                        <a:rPr lang="zh-CN" sz="1900" dirty="0">
                          <a:solidFill>
                            <a:sysClr val="windowText" lastClr="000000"/>
                          </a:solidFill>
                          <a:effectLst/>
                          <a:ea typeface="宋体" panose="02010600030101010101" pitchFamily="2" charset="-122"/>
                        </a:rPr>
                        <a:t>如果有些</a:t>
                      </a:r>
                      <a:r>
                        <a:rPr lang="zh-CN" sz="1900" spc="-5" dirty="0">
                          <a:solidFill>
                            <a:sysClr val="windowText" lastClr="000000"/>
                          </a:solidFill>
                          <a:effectLst/>
                          <a:ea typeface="宋体" panose="02010600030101010101" pitchFamily="2" charset="-122"/>
                        </a:rPr>
                        <a:t>分片太大不能保存到内存中，则保存到磁盘上，并在下次使用时</a:t>
                      </a:r>
                      <a:r>
                        <a:rPr lang="zh-CN" sz="1900" dirty="0">
                          <a:solidFill>
                            <a:sysClr val="windowText" lastClr="000000"/>
                          </a:solidFill>
                          <a:effectLst/>
                          <a:ea typeface="宋体" panose="02010600030101010101" pitchFamily="2" charset="-122"/>
                        </a:rPr>
                        <a:t>重新从磁盘读取</a:t>
                      </a:r>
                      <a:endParaRPr lang="zh-CN" sz="19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658825">
                <a:tc>
                  <a:txBody>
                    <a:bodyPr/>
                    <a:p>
                      <a:pPr>
                        <a:spcBef>
                          <a:spcPts val="55"/>
                        </a:spcBef>
                      </a:pPr>
                      <a:r>
                        <a:rPr lang="en-US" sz="1900">
                          <a:solidFill>
                            <a:sysClr val="windowText" lastClr="000000"/>
                          </a:solidFill>
                          <a:effectLst/>
                          <a:latin typeface="Arial" panose="020B0604020202020204" pitchFamily="34" charset="0"/>
                        </a:rPr>
                        <a:t> </a:t>
                      </a:r>
                      <a:endParaRPr lang="zh-CN" sz="1900">
                        <a:effectLst/>
                      </a:endParaRPr>
                    </a:p>
                    <a:p>
                      <a:pPr marL="8255" algn="ctr"/>
                      <a:r>
                        <a:rPr lang="en-US" sz="1900">
                          <a:solidFill>
                            <a:sysClr val="windowText" lastClr="000000"/>
                          </a:solidFill>
                          <a:effectLst/>
                          <a:latin typeface="Arial" panose="020B0604020202020204" pitchFamily="34" charset="0"/>
                        </a:rPr>
                        <a:t>5</a:t>
                      </a:r>
                      <a:endParaRPr lang="zh-CN" sz="19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360680" marR="189230" indent="-172085">
                        <a:spcBef>
                          <a:spcPts val="325"/>
                        </a:spcBef>
                        <a:spcAft>
                          <a:spcPts val="0"/>
                        </a:spcAft>
                      </a:pPr>
                      <a:r>
                        <a:rPr lang="en-US" sz="1900">
                          <a:solidFill>
                            <a:sysClr val="windowText" lastClr="000000"/>
                          </a:solidFill>
                          <a:effectLst/>
                          <a:latin typeface="Arial" panose="020B0604020202020204" pitchFamily="34" charset="0"/>
                        </a:rPr>
                        <a:t>MEMORY_AND_ DISK_SER</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230">
                        <a:lnSpc>
                          <a:spcPct val="100000"/>
                        </a:lnSpc>
                        <a:spcBef>
                          <a:spcPts val="160"/>
                        </a:spcBef>
                        <a:spcAft>
                          <a:spcPts val="0"/>
                        </a:spcAft>
                      </a:pPr>
                      <a:r>
                        <a:rPr lang="en-US" sz="1900" dirty="0" err="1">
                          <a:solidFill>
                            <a:sysClr val="windowText" lastClr="000000"/>
                          </a:solidFill>
                          <a:effectLst/>
                          <a:latin typeface="Arial" panose="020B0604020202020204" pitchFamily="34" charset="0"/>
                        </a:rPr>
                        <a:t>与</a:t>
                      </a:r>
                      <a:r>
                        <a:rPr lang="en-US" sz="1900" spc="-95" dirty="0">
                          <a:solidFill>
                            <a:sysClr val="windowText" lastClr="000000"/>
                          </a:solidFill>
                          <a:effectLst/>
                          <a:latin typeface="Arial" panose="020B0604020202020204" pitchFamily="34" charset="0"/>
                        </a:rPr>
                        <a:t> </a:t>
                      </a:r>
                      <a:r>
                        <a:rPr lang="en-US" sz="1900" spc="-5" dirty="0">
                          <a:solidFill>
                            <a:sysClr val="windowText" lastClr="000000"/>
                          </a:solidFill>
                          <a:effectLst/>
                          <a:latin typeface="Arial" panose="020B0604020202020204" pitchFamily="34" charset="0"/>
                        </a:rPr>
                        <a:t>MEMORY_ONLY_SER</a:t>
                      </a:r>
                      <a:r>
                        <a:rPr lang="en-US" sz="1900" spc="130"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类似，但当分片太大不能保存到内存</a:t>
                      </a:r>
                      <a:r>
                        <a:rPr lang="en-US" sz="1900" spc="110"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中时，会将其保存到磁盘中</a:t>
                      </a:r>
                      <a:endParaRPr lang="en-US" sz="19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29412">
                <a:tc>
                  <a:txBody>
                    <a:bodyPr/>
                    <a:p>
                      <a:pPr marL="8255" algn="ctr">
                        <a:spcBef>
                          <a:spcPts val="255"/>
                        </a:spcBef>
                        <a:spcAft>
                          <a:spcPts val="0"/>
                        </a:spcAft>
                      </a:pPr>
                      <a:r>
                        <a:rPr lang="en-US" sz="1900">
                          <a:solidFill>
                            <a:sysClr val="windowText" lastClr="000000"/>
                          </a:solidFill>
                          <a:effectLst/>
                          <a:latin typeface="Arial" panose="020B0604020202020204" pitchFamily="34" charset="0"/>
                        </a:rPr>
                        <a:t>6</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algn="ctr">
                        <a:spcBef>
                          <a:spcPts val="255"/>
                        </a:spcBef>
                      </a:pPr>
                      <a:r>
                        <a:rPr lang="en-US" sz="1900">
                          <a:solidFill>
                            <a:sysClr val="windowText" lastClr="000000"/>
                          </a:solidFill>
                          <a:effectLst/>
                          <a:latin typeface="Arial" panose="020B0604020202020204" pitchFamily="34" charset="0"/>
                        </a:rPr>
                        <a:t>XXX_2</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45"/>
                        </a:spcBef>
                        <a:spcAft>
                          <a:spcPts val="0"/>
                        </a:spcAft>
                      </a:pPr>
                      <a:r>
                        <a:rPr lang="en-US" sz="1900" dirty="0">
                          <a:solidFill>
                            <a:sysClr val="windowText" lastClr="000000"/>
                          </a:solidFill>
                          <a:effectLst/>
                          <a:latin typeface="Arial" panose="020B0604020202020204" pitchFamily="34" charset="0"/>
                        </a:rPr>
                        <a:t>5</a:t>
                      </a:r>
                      <a:r>
                        <a:rPr lang="en-US" sz="1900" spc="-5"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中</a:t>
                      </a:r>
                      <a:r>
                        <a:rPr lang="en-US" sz="1900" spc="-230" dirty="0">
                          <a:solidFill>
                            <a:sysClr val="windowText" lastClr="000000"/>
                          </a:solidFill>
                          <a:effectLst/>
                          <a:latin typeface="Arial" panose="020B0604020202020204" pitchFamily="34" charset="0"/>
                        </a:rPr>
                        <a:t> </a:t>
                      </a:r>
                      <a:r>
                        <a:rPr lang="en-US" sz="1900" spc="-5" dirty="0">
                          <a:solidFill>
                            <a:sysClr val="windowText" lastClr="000000"/>
                          </a:solidFill>
                          <a:effectLst/>
                          <a:latin typeface="Arial" panose="020B0604020202020204" pitchFamily="34" charset="0"/>
                        </a:rPr>
                        <a:t>level</a:t>
                      </a:r>
                      <a:r>
                        <a:rPr lang="en-US" sz="1900" spc="-10"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后缀添加</a:t>
                      </a:r>
                      <a:r>
                        <a:rPr lang="en-US" sz="1900" spc="-225" dirty="0">
                          <a:solidFill>
                            <a:sysClr val="windowText" lastClr="000000"/>
                          </a:solidFill>
                          <a:effectLst/>
                          <a:latin typeface="Arial" panose="020B0604020202020204" pitchFamily="34" charset="0"/>
                        </a:rPr>
                        <a:t> </a:t>
                      </a:r>
                      <a:r>
                        <a:rPr lang="en-US" sz="1900" dirty="0">
                          <a:solidFill>
                            <a:sysClr val="windowText" lastClr="000000"/>
                          </a:solidFill>
                          <a:effectLst/>
                          <a:latin typeface="Arial" panose="020B0604020202020204" pitchFamily="34" charset="0"/>
                        </a:rPr>
                        <a:t>2</a:t>
                      </a:r>
                      <a:r>
                        <a:rPr lang="en-US" sz="1900" spc="-5"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代表两个副本</a:t>
                      </a:r>
                      <a:endParaRPr lang="en-US" sz="19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29412">
                <a:tc>
                  <a:txBody>
                    <a:bodyPr/>
                    <a:p>
                      <a:pPr marL="8255" algn="ctr">
                        <a:spcBef>
                          <a:spcPts val="270"/>
                        </a:spcBef>
                        <a:spcAft>
                          <a:spcPts val="0"/>
                        </a:spcAft>
                      </a:pPr>
                      <a:r>
                        <a:rPr lang="en-US" sz="1900">
                          <a:solidFill>
                            <a:sysClr val="windowText" lastClr="000000"/>
                          </a:solidFill>
                          <a:effectLst/>
                          <a:latin typeface="Arial" panose="020B0604020202020204" pitchFamily="34" charset="0"/>
                        </a:rPr>
                        <a:t>7</a:t>
                      </a:r>
                      <a:endParaRPr lang="en-US" sz="19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344805">
                        <a:spcBef>
                          <a:spcPts val="270"/>
                        </a:spcBef>
                        <a:spcAft>
                          <a:spcPts val="0"/>
                        </a:spcAft>
                      </a:pPr>
                      <a:r>
                        <a:rPr lang="en-US" sz="1900" dirty="0">
                          <a:solidFill>
                            <a:sysClr val="windowText" lastClr="000000"/>
                          </a:solidFill>
                          <a:effectLst/>
                          <a:latin typeface="Arial" panose="020B0604020202020204" pitchFamily="34" charset="0"/>
                        </a:rPr>
                        <a:t>OFF_HEAP</a:t>
                      </a:r>
                      <a:endParaRPr lang="en-US" sz="19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80"/>
                        </a:spcBef>
                        <a:spcAft>
                          <a:spcPts val="0"/>
                        </a:spcAft>
                      </a:pPr>
                      <a:r>
                        <a:rPr lang="en-US" sz="1900" dirty="0">
                          <a:solidFill>
                            <a:sysClr val="windowText" lastClr="000000"/>
                          </a:solidFill>
                          <a:effectLst/>
                          <a:latin typeface="Arial" panose="020B0604020202020204" pitchFamily="34" charset="0"/>
                        </a:rPr>
                        <a:t>RDD</a:t>
                      </a:r>
                      <a:r>
                        <a:rPr lang="en-US" sz="1900" spc="-20" dirty="0">
                          <a:solidFill>
                            <a:sysClr val="windowText" lastClr="000000"/>
                          </a:solidFill>
                          <a:effectLst/>
                          <a:latin typeface="Arial" panose="020B0604020202020204" pitchFamily="34" charset="0"/>
                        </a:rPr>
                        <a:t> </a:t>
                      </a:r>
                      <a:r>
                        <a:rPr lang="en-US" sz="1900" dirty="0" err="1">
                          <a:solidFill>
                            <a:sysClr val="windowText" lastClr="000000"/>
                          </a:solidFill>
                          <a:effectLst/>
                          <a:latin typeface="Arial" panose="020B0604020202020204" pitchFamily="34" charset="0"/>
                        </a:rPr>
                        <a:t>实际被保存到</a:t>
                      </a:r>
                      <a:r>
                        <a:rPr lang="en-US" sz="1900" spc="-240" dirty="0">
                          <a:solidFill>
                            <a:sysClr val="windowText" lastClr="000000"/>
                          </a:solidFill>
                          <a:effectLst/>
                          <a:latin typeface="Arial" panose="020B0604020202020204" pitchFamily="34" charset="0"/>
                        </a:rPr>
                        <a:t> </a:t>
                      </a:r>
                      <a:r>
                        <a:rPr lang="en-US" sz="1900" spc="-5" dirty="0" err="1">
                          <a:solidFill>
                            <a:sysClr val="windowText" lastClr="000000"/>
                          </a:solidFill>
                          <a:effectLst/>
                          <a:latin typeface="Arial" panose="020B0604020202020204" pitchFamily="34" charset="0"/>
                        </a:rPr>
                        <a:t>Tachyon①中</a:t>
                      </a:r>
                      <a:r>
                        <a:rPr lang="zh-CN" altLang="en-US" sz="1900" spc="-5" dirty="0" err="1">
                          <a:solidFill>
                            <a:sysClr val="windowText" lastClr="000000"/>
                          </a:solidFill>
                          <a:effectLst/>
                          <a:latin typeface="Arial" panose="020B0604020202020204" pitchFamily="34" charset="0"/>
                          <a:ea typeface="宋体" panose="02010600030101010101" pitchFamily="2" charset="-122"/>
                        </a:rPr>
                        <a:t>。</a:t>
                      </a:r>
                      <a:endParaRPr lang="zh-CN" altLang="en-US" sz="1900" spc="-5" dirty="0" err="1">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nchor="ctr" anchorCtr="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
        <p:nvSpPr>
          <p:cNvPr id="8" name="TextBox 7"/>
          <p:cNvSpPr txBox="1"/>
          <p:nvPr>
            <p:custDataLst>
              <p:tags r:id="rId3"/>
            </p:custDataLst>
          </p:nvPr>
        </p:nvSpPr>
        <p:spPr>
          <a:xfrm>
            <a:off x="3700145" y="1776095"/>
            <a:ext cx="284861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表</a:t>
            </a:r>
            <a:r>
              <a:rPr lang="en-US" altLang="zh-CN" sz="2000" dirty="0">
                <a:ea typeface="宋体" panose="02010600030101010101" pitchFamily="2" charset="-122"/>
              </a:rPr>
              <a:t>6-4</a:t>
            </a:r>
            <a:r>
              <a:rPr lang="en-US" altLang="zh-CN" sz="2000" dirty="0"/>
              <a:t> </a:t>
            </a:r>
            <a:r>
              <a:rPr lang="zh-CN" altLang="en-US" sz="2000" dirty="0"/>
              <a:t>RDD 的存储级别</a:t>
            </a:r>
            <a:endParaRPr lang="zh-CN" altLang="en-US" sz="2000" dirty="0"/>
          </a:p>
        </p:txBody>
      </p:sp>
      <p:sp>
        <p:nvSpPr>
          <p:cNvPr id="2" name="文本框 1"/>
          <p:cNvSpPr txBox="1"/>
          <p:nvPr/>
        </p:nvSpPr>
        <p:spPr>
          <a:xfrm>
            <a:off x="6098540" y="6521450"/>
            <a:ext cx="2701290" cy="275590"/>
          </a:xfrm>
          <a:prstGeom prst="rect">
            <a:avLst/>
          </a:prstGeom>
          <a:noFill/>
        </p:spPr>
        <p:txBody>
          <a:bodyPr wrap="square" rtlCol="0">
            <a:spAutoFit/>
          </a:bodyPr>
          <a:p>
            <a:r>
              <a:rPr lang="zh-CN" altLang="en-US" sz="1200"/>
              <a:t>①  一种基于内存的分布式文件系统</a:t>
            </a:r>
            <a:endParaRPr lang="zh-CN" altLang="en-US" sz="1200"/>
          </a:p>
        </p:txBody>
      </p:sp>
    </p:spTree>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46920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1. RDD</a:t>
            </a:r>
            <a:r>
              <a:rPr lang="zh-CN" altLang="en-US" sz="2300" dirty="0" smtClean="0">
                <a:solidFill>
                  <a:schemeClr val="tx2">
                    <a:lumMod val="75000"/>
                    <a:lumOff val="25000"/>
                  </a:schemeClr>
                </a:solidFill>
                <a:ea typeface="黑体" panose="02010609060101010101" pitchFamily="49" charset="-122"/>
                <a:cs typeface="+mn-lt"/>
                <a:sym typeface="+mn-ea"/>
              </a:rPr>
              <a:t>（续）</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在 Spark 中 RDD 之间的依赖关系用</a:t>
            </a:r>
            <a:r>
              <a:rPr sz="2200" u="sng" dirty="0" smtClean="0">
                <a:solidFill>
                  <a:schemeClr val="tx1"/>
                </a:solidFill>
                <a:ea typeface="黑体" panose="02010609060101010101" pitchFamily="49" charset="-122"/>
                <a:cs typeface="+mn-lt"/>
                <a:sym typeface="+mn-ea"/>
              </a:rPr>
              <a:t>世系</a:t>
            </a:r>
            <a:r>
              <a:rPr sz="2200" dirty="0" smtClean="0">
                <a:solidFill>
                  <a:schemeClr val="tx1"/>
                </a:solidFill>
                <a:ea typeface="黑体" panose="02010609060101010101" pitchFamily="49" charset="-122"/>
                <a:cs typeface="+mn-lt"/>
                <a:sym typeface="+mn-ea"/>
              </a:rPr>
              <a:t>（Lineage）表示。</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为了方便 RDD 的执行流程和故障恢复的分类实现，RDD 之间的依赖关系可以分为</a:t>
            </a:r>
            <a:r>
              <a:rPr sz="2200" u="sng" dirty="0" smtClean="0">
                <a:solidFill>
                  <a:schemeClr val="tx1"/>
                </a:solidFill>
                <a:ea typeface="黑体" panose="02010609060101010101" pitchFamily="49" charset="-122"/>
                <a:cs typeface="+mn-lt"/>
                <a:sym typeface="+mn-ea"/>
              </a:rPr>
              <a:t>窄依赖</a:t>
            </a:r>
            <a:r>
              <a:rPr sz="2200" dirty="0" smtClean="0">
                <a:solidFill>
                  <a:schemeClr val="tx1"/>
                </a:solidFill>
                <a:ea typeface="黑体" panose="02010609060101010101" pitchFamily="49" charset="-122"/>
                <a:cs typeface="+mn-lt"/>
                <a:sym typeface="+mn-ea"/>
              </a:rPr>
              <a:t>（Narrow Dependencies）和</a:t>
            </a:r>
            <a:r>
              <a:rPr sz="2200" u="sng" dirty="0" smtClean="0">
                <a:solidFill>
                  <a:schemeClr val="tx1"/>
                </a:solidFill>
                <a:ea typeface="黑体" panose="02010609060101010101" pitchFamily="49" charset="-122"/>
                <a:cs typeface="+mn-lt"/>
                <a:sym typeface="+mn-ea"/>
              </a:rPr>
              <a:t>宽依赖</a:t>
            </a:r>
            <a:r>
              <a:rPr sz="2200" dirty="0" smtClean="0">
                <a:solidFill>
                  <a:schemeClr val="tx1"/>
                </a:solidFill>
                <a:ea typeface="黑体" panose="02010609060101010101" pitchFamily="49" charset="-122"/>
                <a:cs typeface="+mn-lt"/>
                <a:sym typeface="+mn-ea"/>
              </a:rPr>
              <a:t>（Wide Dependencies）两种。</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（1）窄依赖指父 RDD 的每个分区都只被子 RDD 的一个分区所依赖。</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（2）宽依赖指父 RDD 的分区被多个子 RDD 的分区所依赖。 </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 </a:t>
            </a:r>
            <a:r>
              <a:rPr sz="2200" dirty="0" smtClean="0">
                <a:solidFill>
                  <a:schemeClr val="tx1"/>
                </a:solidFill>
                <a:ea typeface="宋体" panose="02010600030101010101" pitchFamily="2" charset="-122"/>
                <a:cs typeface="+mn-lt"/>
                <a:sym typeface="+mn-ea"/>
              </a:rPr>
              <a:t>从RDD操作看，不同的操作依据其特性，可能会产生不同的依赖。</a:t>
            </a:r>
            <a:endParaRPr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867410"/>
            <a:ext cx="8902700" cy="524065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2. </a:t>
            </a:r>
            <a:r>
              <a:rPr lang="zh-CN" sz="2300" dirty="0" smtClean="0">
                <a:solidFill>
                  <a:schemeClr val="tx2">
                    <a:lumMod val="75000"/>
                    <a:lumOff val="25000"/>
                  </a:schemeClr>
                </a:solidFill>
                <a:ea typeface="黑体" panose="02010609060101010101" pitchFamily="49" charset="-122"/>
                <a:cs typeface="+mn-lt"/>
                <a:sym typeface="+mn-ea"/>
              </a:rPr>
              <a:t>调度机制</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Spark</a:t>
            </a: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中的调度器（ Scheduler）充分体现了 Spark 与 MapReduce 的不同之处—采用了</a:t>
            </a:r>
            <a:r>
              <a:rPr sz="2200" u="sng" dirty="0" smtClean="0">
                <a:solidFill>
                  <a:schemeClr val="tx1"/>
                </a:solidFill>
                <a:ea typeface="黑体" panose="02010609060101010101" pitchFamily="49" charset="-122"/>
                <a:cs typeface="+mn-lt"/>
                <a:sym typeface="+mn-ea"/>
              </a:rPr>
              <a:t>基于 DAG 的执行引擎</a:t>
            </a:r>
            <a:r>
              <a:rPr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调度器模块分为两个部分：DAG 调度 器（ DAGScheduler）和任务调度器（TaskScheduler）。</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（1）</a:t>
            </a:r>
            <a:r>
              <a:rPr sz="2100" u="sng" dirty="0" smtClean="0">
                <a:solidFill>
                  <a:schemeClr val="tx1"/>
                </a:solidFill>
                <a:ea typeface="宋体" panose="02010600030101010101" pitchFamily="2" charset="-122"/>
                <a:cs typeface="+mn-lt"/>
                <a:sym typeface="+mn-ea"/>
              </a:rPr>
              <a:t>DAGScheduler</a:t>
            </a:r>
            <a:r>
              <a:rPr sz="2100" dirty="0" smtClean="0">
                <a:solidFill>
                  <a:schemeClr val="tx1"/>
                </a:solidFill>
                <a:ea typeface="宋体" panose="02010600030101010101" pitchFamily="2" charset="-122"/>
                <a:cs typeface="+mn-lt"/>
                <a:sym typeface="+mn-ea"/>
              </a:rPr>
              <a:t> 负责创建执行计划。Spark 会尽可能地管道化，并基于是否要重新组织数据（如执行混洗或从外存中读取数据）来划分 Stages，并产生一个 DAG作为逻辑执行计划。</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0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（2）</a:t>
            </a:r>
            <a:r>
              <a:rPr sz="2100" u="sng" dirty="0" smtClean="0">
                <a:solidFill>
                  <a:schemeClr val="tx1"/>
                </a:solidFill>
                <a:ea typeface="宋体" panose="02010600030101010101" pitchFamily="2" charset="-122"/>
                <a:cs typeface="+mn-lt"/>
                <a:sym typeface="+mn-ea"/>
              </a:rPr>
              <a:t>TaskScheduler</a:t>
            </a:r>
            <a:r>
              <a:rPr sz="2100" dirty="0" smtClean="0">
                <a:solidFill>
                  <a:schemeClr val="tx1"/>
                </a:solidFill>
                <a:ea typeface="宋体" panose="02010600030101010101" pitchFamily="2" charset="-122"/>
                <a:cs typeface="+mn-lt"/>
                <a:sym typeface="+mn-ea"/>
              </a:rPr>
              <a:t> 负责分配任务并调度 Worker 的运行。TaskScheduler 将各阶段划分成不同的 Task，每个 Task 由数据和计算两部分组成。</a:t>
            </a:r>
            <a:endParaRPr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36525" y="795655"/>
            <a:ext cx="8890635" cy="497586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大数据技术</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Big Data Technology</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BDT</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endParaRPr lang="zh-CN" altLang="en-US">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rPr>
              <a:t>  * </a:t>
            </a:r>
            <a:r>
              <a:rPr lang="zh-CN" altLang="en-US" dirty="0" smtClean="0">
                <a:solidFill>
                  <a:srgbClr val="134AD5"/>
                </a:solidFill>
                <a:ea typeface="黑体" panose="02010609060101010101" pitchFamily="49" charset="-122"/>
                <a:cs typeface="+mn-lt"/>
              </a:rPr>
              <a:t>云计算是什么？</a:t>
            </a:r>
            <a:endParaRPr lang="zh-CN" altLang="en-US"/>
          </a:p>
          <a:p>
            <a:pPr marL="0" indent="0" algn="l" eaLnBrk="1" latinLnBrk="0" hangingPunct="1">
              <a:lnSpc>
                <a:spcPct val="100000"/>
              </a:lnSpc>
              <a:spcBef>
                <a:spcPts val="10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云计算是集中式计算、分布式计算(Distributed Computing)、并行计算(Parallel Computing)、以及网格计算(Grid Computing)等不同计算模式相互融合的结果，或者可以说是上述计算模式的商业实现。</a:t>
            </a:r>
            <a:endParaRPr lang="zh-CN" altLang="en-US" sz="2300">
              <a:latin typeface="黑体" panose="02010609060101010101" pitchFamily="49" charset="-122"/>
              <a:ea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altLang="zh-CN" sz="2300">
                <a:sym typeface="+mn-ea"/>
              </a:rPr>
              <a:t>    - </a:t>
            </a:r>
            <a:r>
              <a:rPr lang="zh-CN" altLang="en-US" sz="2300">
                <a:latin typeface="黑体" panose="02010609060101010101" pitchFamily="49" charset="-122"/>
                <a:ea typeface="黑体" panose="02010609060101010101" pitchFamily="49" charset="-122"/>
              </a:rPr>
              <a:t>主要特征</a:t>
            </a:r>
            <a:r>
              <a:rPr lang="zh-CN" altLang="en-US" sz="2300">
                <a:latin typeface="黑体" panose="02010609060101010101" pitchFamily="49" charset="-122"/>
                <a:ea typeface="黑体" panose="02010609060101010101" pitchFamily="49" charset="-122"/>
                <a:sym typeface="+mn-ea"/>
              </a:rPr>
              <a:t>：</a:t>
            </a:r>
            <a:endParaRPr lang="zh-CN" altLang="en-US" sz="2300">
              <a:latin typeface="黑体" panose="02010609060101010101" pitchFamily="49" charset="-122"/>
              <a:ea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200">
                <a:sym typeface="+mn-ea"/>
              </a:rPr>
              <a:t> </a:t>
            </a:r>
            <a:r>
              <a:rPr lang="en-US" altLang="zh-CN" sz="2200">
                <a:sym typeface="+mn-ea"/>
              </a:rPr>
              <a:t>       </a:t>
            </a:r>
            <a:r>
              <a:rPr lang="en-US" altLang="zh-CN" sz="2200">
                <a:latin typeface="黑体" panose="02010609060101010101" pitchFamily="49" charset="-122"/>
                <a:ea typeface="黑体" panose="02010609060101010101" pitchFamily="49" charset="-122"/>
                <a:sym typeface="Symbol" panose="05050102010706020507" charset="0"/>
              </a:rPr>
              <a:t></a:t>
            </a:r>
            <a:r>
              <a:rPr lang="en-US" altLang="zh-CN" sz="2200">
                <a:sym typeface="Symbol" panose="05050102010706020507" charset="0"/>
              </a:rPr>
              <a:t> </a:t>
            </a:r>
            <a:r>
              <a:rPr lang="zh-CN" altLang="en-US" sz="2200"/>
              <a:t>经济性</a:t>
            </a:r>
            <a:endParaRPr lang="zh-CN" altLang="en-US" sz="2200"/>
          </a:p>
          <a:p>
            <a:pPr marL="0" indent="0" algn="l" eaLnBrk="1" latinLnBrk="0" hangingPunct="1">
              <a:lnSpc>
                <a:spcPct val="100000"/>
              </a:lnSpc>
              <a:spcBef>
                <a:spcPts val="1000"/>
              </a:spcBef>
              <a:buSzTx/>
              <a:buFont typeface="Wingdings" panose="05000000000000000000" pitchFamily="2" charset="2"/>
              <a:buNone/>
            </a:pPr>
            <a:r>
              <a:rPr lang="zh-CN" altLang="en-US" sz="2200"/>
              <a:t> </a:t>
            </a:r>
            <a:r>
              <a:rPr lang="en-US" altLang="zh-CN" sz="2200"/>
              <a:t>       </a:t>
            </a:r>
            <a:r>
              <a:rPr lang="en-US" altLang="zh-CN" sz="2200">
                <a:sym typeface="Symbol" panose="05050102010706020507" charset="0"/>
              </a:rPr>
              <a:t> </a:t>
            </a:r>
            <a:r>
              <a:rPr lang="zh-CN" altLang="en-US" sz="2200"/>
              <a:t>弹性计算</a:t>
            </a:r>
            <a:endParaRPr lang="zh-CN" altLang="en-US" sz="2200"/>
          </a:p>
          <a:p>
            <a:pPr marL="0" indent="0" algn="l" eaLnBrk="1" latinLnBrk="0" hangingPunct="1">
              <a:lnSpc>
                <a:spcPct val="100000"/>
              </a:lnSpc>
              <a:spcBef>
                <a:spcPts val="1000"/>
              </a:spcBef>
              <a:buSzTx/>
              <a:buFont typeface="Wingdings" panose="05000000000000000000" pitchFamily="2" charset="2"/>
              <a:buNone/>
            </a:pPr>
            <a:r>
              <a:rPr lang="zh-CN" altLang="en-US" sz="2200"/>
              <a:t> </a:t>
            </a:r>
            <a:r>
              <a:rPr lang="en-US" altLang="zh-CN" sz="2200"/>
              <a:t>       </a:t>
            </a:r>
            <a:r>
              <a:rPr lang="en-US" altLang="zh-CN" sz="2200">
                <a:sym typeface="Symbol" panose="05050102010706020507" charset="0"/>
              </a:rPr>
              <a:t> </a:t>
            </a:r>
            <a:r>
              <a:rPr lang="zh-CN" altLang="en-US" sz="2200"/>
              <a:t>按需服务</a:t>
            </a:r>
            <a:endParaRPr lang="zh-CN" altLang="en-US" sz="2200"/>
          </a:p>
          <a:p>
            <a:pPr marL="0" indent="0" algn="l" eaLnBrk="1" latinLnBrk="0" hangingPunct="1">
              <a:lnSpc>
                <a:spcPct val="100000"/>
              </a:lnSpc>
              <a:spcBef>
                <a:spcPts val="1000"/>
              </a:spcBef>
              <a:buSzTx/>
              <a:buFont typeface="Wingdings" panose="05000000000000000000" pitchFamily="2" charset="2"/>
              <a:buNone/>
            </a:pPr>
            <a:r>
              <a:rPr lang="zh-CN" altLang="en-US" sz="2200"/>
              <a:t> </a:t>
            </a:r>
            <a:r>
              <a:rPr lang="en-US" altLang="zh-CN" sz="2200"/>
              <a:t>       </a:t>
            </a:r>
            <a:r>
              <a:rPr lang="en-US" altLang="zh-CN" sz="2200">
                <a:sym typeface="Symbol" panose="05050102010706020507" charset="0"/>
              </a:rPr>
              <a:t> </a:t>
            </a:r>
            <a:r>
              <a:rPr lang="zh-CN" altLang="en-US" sz="2200"/>
              <a:t>虚拟化</a:t>
            </a:r>
            <a:endParaRPr lang="zh-CN" altLang="en-US" sz="2200" b="1">
              <a:solidFill>
                <a:schemeClr val="tx1"/>
              </a:solidFill>
              <a:sym typeface="+mn-ea"/>
            </a:endParaRPr>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2661285"/>
            <a:ext cx="2818765" cy="319024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sz="1900" dirty="0" smtClean="0">
                <a:solidFill>
                  <a:schemeClr val="tx1"/>
                </a:solidFill>
                <a:ea typeface="黑体" panose="02010609060101010101" pitchFamily="49" charset="-122"/>
                <a:cs typeface="+mn-lt"/>
                <a:sym typeface="+mn-ea"/>
              </a:rPr>
              <a:t>      - </a:t>
            </a:r>
            <a:r>
              <a:rPr sz="1900" dirty="0" smtClean="0">
                <a:solidFill>
                  <a:schemeClr val="tx1"/>
                </a:solidFill>
                <a:ea typeface="黑体" panose="02010609060101010101" pitchFamily="49" charset="-122"/>
                <a:cs typeface="+mn-lt"/>
                <a:sym typeface="+mn-ea"/>
              </a:rPr>
              <a:t>从整体上看，Spark 的调度机制可以分为三部分</a:t>
            </a:r>
            <a:r>
              <a:rPr lang="zh-CN" sz="1900" dirty="0" smtClean="0">
                <a:solidFill>
                  <a:schemeClr val="tx1"/>
                </a:solidFill>
                <a:ea typeface="黑体" panose="02010609060101010101" pitchFamily="49" charset="-122"/>
                <a:cs typeface="+mn-lt"/>
                <a:sym typeface="+mn-ea"/>
              </a:rPr>
              <a:t>：</a:t>
            </a:r>
            <a:endParaRPr lang="zh-CN" sz="19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zh-CN" sz="1900" dirty="0" smtClean="0">
                <a:solidFill>
                  <a:schemeClr val="tx1"/>
                </a:solidFill>
                <a:ea typeface="黑体" panose="02010609060101010101" pitchFamily="49" charset="-122"/>
                <a:cs typeface="+mn-lt"/>
                <a:sym typeface="+mn-ea"/>
              </a:rPr>
              <a:t> </a:t>
            </a:r>
            <a:r>
              <a:rPr lang="en-US" altLang="zh-CN" sz="1900" dirty="0" smtClean="0">
                <a:solidFill>
                  <a:schemeClr val="tx1"/>
                </a:solidFill>
                <a:ea typeface="黑体" panose="02010609060101010101" pitchFamily="49" charset="-122"/>
                <a:cs typeface="+mn-lt"/>
                <a:sym typeface="+mn-ea"/>
              </a:rPr>
              <a:t>   </a:t>
            </a:r>
            <a:r>
              <a:rPr sz="1900" dirty="0" smtClean="0">
                <a:solidFill>
                  <a:schemeClr val="tx1"/>
                </a:solidFill>
                <a:ea typeface="黑体" panose="02010609060101010101" pitchFamily="49" charset="-122"/>
                <a:cs typeface="+mn-lt"/>
                <a:sym typeface="+mn-ea"/>
              </a:rPr>
              <a:t>（1）创建 RDD 对象。</a:t>
            </a:r>
            <a:endParaRPr sz="19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1900" dirty="0" smtClean="0">
                <a:solidFill>
                  <a:schemeClr val="tx1"/>
                </a:solidFill>
                <a:ea typeface="黑体" panose="02010609060101010101" pitchFamily="49" charset="-122"/>
                <a:cs typeface="+mn-lt"/>
                <a:sym typeface="+mn-ea"/>
              </a:rPr>
              <a:t> </a:t>
            </a:r>
            <a:r>
              <a:rPr lang="en-US" sz="1900" dirty="0" smtClean="0">
                <a:solidFill>
                  <a:schemeClr val="tx1"/>
                </a:solidFill>
                <a:ea typeface="黑体" panose="02010609060101010101" pitchFamily="49" charset="-122"/>
                <a:cs typeface="+mn-lt"/>
                <a:sym typeface="+mn-ea"/>
              </a:rPr>
              <a:t>   </a:t>
            </a:r>
            <a:r>
              <a:rPr sz="1900" dirty="0" smtClean="0">
                <a:solidFill>
                  <a:schemeClr val="tx1"/>
                </a:solidFill>
                <a:ea typeface="黑体" panose="02010609060101010101" pitchFamily="49" charset="-122"/>
                <a:cs typeface="+mn-lt"/>
                <a:sym typeface="+mn-ea"/>
              </a:rPr>
              <a:t>（2）DAGScheduler 创建执行计划。</a:t>
            </a:r>
            <a:endParaRPr sz="19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1900" dirty="0" smtClean="0">
                <a:solidFill>
                  <a:schemeClr val="tx1"/>
                </a:solidFill>
                <a:ea typeface="黑体" panose="02010609060101010101" pitchFamily="49" charset="-122"/>
                <a:cs typeface="+mn-lt"/>
                <a:sym typeface="+mn-ea"/>
              </a:rPr>
              <a:t> </a:t>
            </a:r>
            <a:r>
              <a:rPr lang="en-US" sz="1900" dirty="0" smtClean="0">
                <a:solidFill>
                  <a:schemeClr val="tx1"/>
                </a:solidFill>
                <a:ea typeface="黑体" panose="02010609060101010101" pitchFamily="49" charset="-122"/>
                <a:cs typeface="+mn-lt"/>
                <a:sym typeface="+mn-ea"/>
              </a:rPr>
              <a:t>  </a:t>
            </a:r>
            <a:r>
              <a:rPr sz="1900" dirty="0" smtClean="0">
                <a:solidFill>
                  <a:schemeClr val="tx1"/>
                </a:solidFill>
                <a:ea typeface="黑体" panose="02010609060101010101" pitchFamily="49" charset="-122"/>
                <a:cs typeface="+mn-lt"/>
                <a:sym typeface="+mn-ea"/>
              </a:rPr>
              <a:t> （3）TaskScheduler分配任务并调度Worker的运行，如图6-7所示</a:t>
            </a:r>
            <a:r>
              <a:rPr lang="zh-CN" sz="1900" dirty="0" smtClean="0">
                <a:solidFill>
                  <a:schemeClr val="tx1"/>
                </a:solidFill>
                <a:ea typeface="黑体" panose="02010609060101010101" pitchFamily="49" charset="-122"/>
                <a:cs typeface="+mn-lt"/>
                <a:sym typeface="+mn-ea"/>
              </a:rPr>
              <a:t>。</a:t>
            </a:r>
            <a:endParaRPr lang="zh-CN" sz="1900" dirty="0" smtClean="0">
              <a:solidFill>
                <a:schemeClr val="tx1"/>
              </a:solidFill>
              <a:ea typeface="黑体" panose="02010609060101010101" pitchFamily="49" charset="-122"/>
              <a:cs typeface="+mn-lt"/>
              <a:sym typeface="+mn-ea"/>
            </a:endParaRPr>
          </a:p>
        </p:txBody>
      </p:sp>
      <p:pic>
        <p:nvPicPr>
          <p:cNvPr id="11" name="image133.png"/>
          <p:cNvPicPr>
            <a:picLocks noChangeAspect="1"/>
          </p:cNvPicPr>
          <p:nvPr/>
        </p:nvPicPr>
        <p:blipFill>
          <a:blip r:embed="rId2" cstate="print"/>
          <a:stretch>
            <a:fillRect/>
          </a:stretch>
        </p:blipFill>
        <p:spPr>
          <a:xfrm>
            <a:off x="2893060" y="2644775"/>
            <a:ext cx="6127750" cy="3509010"/>
          </a:xfrm>
          <a:prstGeom prst="rect">
            <a:avLst/>
          </a:prstGeom>
        </p:spPr>
      </p:pic>
      <p:sp>
        <p:nvSpPr>
          <p:cNvPr id="2" name="Rectangle 3"/>
          <p:cNvSpPr>
            <a:spLocks noGrp="1" noRot="1"/>
          </p:cNvSpPr>
          <p:nvPr>
            <p:custDataLst>
              <p:tags r:id="rId3"/>
            </p:custDataLst>
          </p:nvPr>
        </p:nvSpPr>
        <p:spPr>
          <a:xfrm>
            <a:off x="153035" y="850900"/>
            <a:ext cx="8442325" cy="15500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2. </a:t>
            </a:r>
            <a:r>
              <a:rPr lang="zh-CN" sz="2300" dirty="0" smtClean="0">
                <a:solidFill>
                  <a:schemeClr val="tx2">
                    <a:lumMod val="75000"/>
                    <a:lumOff val="25000"/>
                  </a:schemeClr>
                </a:solidFill>
                <a:ea typeface="黑体" panose="02010609060101010101" pitchFamily="49" charset="-122"/>
                <a:cs typeface="+mn-lt"/>
                <a:sym typeface="+mn-ea"/>
              </a:rPr>
              <a:t>调度机制（续）</a:t>
            </a:r>
            <a:endParaRPr lang="zh-CN" sz="1900" dirty="0" smtClean="0">
              <a:solidFill>
                <a:schemeClr val="tx1"/>
              </a:solidFill>
              <a:ea typeface="黑体" panose="02010609060101010101" pitchFamily="49" charset="-122"/>
              <a:cs typeface="+mn-lt"/>
              <a:sym typeface="+mn-ea"/>
            </a:endParaRPr>
          </a:p>
        </p:txBody>
      </p:sp>
      <p:sp>
        <p:nvSpPr>
          <p:cNvPr id="8" name="TextBox 7"/>
          <p:cNvSpPr txBox="1"/>
          <p:nvPr>
            <p:custDataLst>
              <p:tags r:id="rId4"/>
            </p:custDataLst>
          </p:nvPr>
        </p:nvSpPr>
        <p:spPr>
          <a:xfrm>
            <a:off x="4561205" y="1991360"/>
            <a:ext cx="279654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6-7</a:t>
            </a:r>
            <a:r>
              <a:rPr lang="en-US" altLang="zh-CN" sz="2000" dirty="0"/>
              <a:t> </a:t>
            </a:r>
            <a:r>
              <a:rPr lang="zh-CN" altLang="en-US" sz="2000" dirty="0"/>
              <a:t>Spark 调度机制 </a:t>
            </a:r>
            <a:endParaRPr lang="zh-CN" altLang="en-US" sz="2000" dirty="0"/>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2446020"/>
            <a:ext cx="8876665" cy="218948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Spark的存储模块提供了统一的操作类</a:t>
            </a:r>
            <a:r>
              <a:rPr sz="2200" u="sng" dirty="0" smtClean="0">
                <a:solidFill>
                  <a:schemeClr val="tx1"/>
                </a:solidFill>
                <a:ea typeface="黑体" panose="02010609060101010101" pitchFamily="49" charset="-122"/>
                <a:cs typeface="+mn-lt"/>
                <a:sym typeface="+mn-ea"/>
              </a:rPr>
              <a:t>BlockManager</a:t>
            </a:r>
            <a:r>
              <a:rPr sz="2200" dirty="0" smtClean="0">
                <a:solidFill>
                  <a:schemeClr val="tx1"/>
                </a:solidFill>
                <a:ea typeface="黑体" panose="02010609060101010101" pitchFamily="49" charset="-122"/>
                <a:cs typeface="+mn-lt"/>
                <a:sym typeface="+mn-ea"/>
              </a:rPr>
              <a:t>，外部类与存储模块之间的交互都需要通过调用 BlockManager 相应接口来实现。</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存储模块存取的最小单位是数据块（Block），数据块与 RDD 中的分片一一对应。</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因此，Spark 转换或动作操作最终都是对数据块进行操作。</a:t>
            </a:r>
            <a:endParaRPr sz="2200" dirty="0" smtClean="0">
              <a:solidFill>
                <a:schemeClr val="tx1"/>
              </a:solidFill>
              <a:ea typeface="黑体" panose="02010609060101010101" pitchFamily="49" charset="-122"/>
              <a:cs typeface="+mn-lt"/>
              <a:sym typeface="+mn-ea"/>
            </a:endParaRPr>
          </a:p>
        </p:txBody>
      </p:sp>
      <p:sp>
        <p:nvSpPr>
          <p:cNvPr id="2" name="Rectangle 3"/>
          <p:cNvSpPr>
            <a:spLocks noGrp="1" noRot="1"/>
          </p:cNvSpPr>
          <p:nvPr>
            <p:custDataLst>
              <p:tags r:id="rId2"/>
            </p:custDataLst>
          </p:nvPr>
        </p:nvSpPr>
        <p:spPr>
          <a:xfrm>
            <a:off x="153035" y="850900"/>
            <a:ext cx="8442325" cy="15500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3. </a:t>
            </a:r>
            <a:r>
              <a:rPr lang="zh-CN" sz="2300" dirty="0" smtClean="0">
                <a:solidFill>
                  <a:schemeClr val="tx2">
                    <a:lumMod val="75000"/>
                    <a:lumOff val="25000"/>
                  </a:schemeClr>
                </a:solidFill>
                <a:ea typeface="黑体" panose="02010609060101010101" pitchFamily="49" charset="-122"/>
                <a:cs typeface="+mn-lt"/>
                <a:sym typeface="+mn-ea"/>
              </a:rPr>
              <a:t>存储模块</a:t>
            </a:r>
            <a:endParaRPr 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2446020"/>
            <a:ext cx="8876665" cy="358838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在 </a:t>
            </a:r>
            <a:r>
              <a:rPr sz="2200" u="sng" dirty="0" smtClean="0">
                <a:solidFill>
                  <a:schemeClr val="tx1"/>
                </a:solidFill>
                <a:ea typeface="黑体" panose="02010609060101010101" pitchFamily="49" charset="-122"/>
                <a:cs typeface="+mn-lt"/>
                <a:sym typeface="+mn-ea"/>
              </a:rPr>
              <a:t>Spark Shuffle（混洗）</a:t>
            </a:r>
            <a:r>
              <a:rPr sz="2200" dirty="0" smtClean="0">
                <a:solidFill>
                  <a:schemeClr val="tx1"/>
                </a:solidFill>
                <a:ea typeface="黑体" panose="02010609060101010101" pitchFamily="49" charset="-122"/>
                <a:cs typeface="+mn-lt"/>
                <a:sym typeface="+mn-ea"/>
              </a:rPr>
              <a:t>中，Map 任务产生的结果会根据所设置的 partitioner 算法填充到当前执行任务所在机器的每个桶中。</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Reduce 任务启动时，会根据任务的 ID、所依赖的 Map 任务 ID，以及 MapStatus 从远端或本地的 BlockManager 获取相应的数据作为输入进行处理。</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 在 Spark 中，不同阶段一般由混洗来划分。由于混洗会产生数据移动并且影响阶段的划分，Spark 编程中需要特别关注混洗操作。</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Spark 中导致混洗的操作有很多种，如 aggregate ByKey()、reduceByKey()、groupByKey()等都会导致 RDD 的重排及移动。</a:t>
            </a:r>
            <a:endParaRPr sz="2200" dirty="0" smtClean="0">
              <a:solidFill>
                <a:schemeClr val="tx1"/>
              </a:solidFill>
              <a:ea typeface="黑体" panose="02010609060101010101" pitchFamily="49" charset="-122"/>
              <a:cs typeface="+mn-lt"/>
              <a:sym typeface="+mn-ea"/>
            </a:endParaRPr>
          </a:p>
        </p:txBody>
      </p:sp>
      <p:sp>
        <p:nvSpPr>
          <p:cNvPr id="2" name="Rectangle 3"/>
          <p:cNvSpPr>
            <a:spLocks noGrp="1" noRot="1"/>
          </p:cNvSpPr>
          <p:nvPr>
            <p:custDataLst>
              <p:tags r:id="rId2"/>
            </p:custDataLst>
          </p:nvPr>
        </p:nvSpPr>
        <p:spPr>
          <a:xfrm>
            <a:off x="153035" y="850900"/>
            <a:ext cx="8442325" cy="15500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4. </a:t>
            </a:r>
            <a:r>
              <a:rPr lang="zh-CN" sz="2300" dirty="0" smtClean="0">
                <a:solidFill>
                  <a:schemeClr val="tx2">
                    <a:lumMod val="75000"/>
                    <a:lumOff val="25000"/>
                  </a:schemeClr>
                </a:solidFill>
                <a:ea typeface="黑体" panose="02010609060101010101" pitchFamily="49" charset="-122"/>
                <a:cs typeface="+mn-lt"/>
                <a:sym typeface="+mn-ea"/>
              </a:rPr>
              <a:t>Spark Shuffle</a:t>
            </a:r>
            <a:endParaRPr 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4460" y="2446020"/>
            <a:ext cx="8876665" cy="358838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虽然近几年来 Spark 技术发展迅速且应用越来越广泛，但也不意味着它即将完全替代 Hadoop MapReduce。</a:t>
            </a:r>
            <a:endParaRPr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主要原因有 3 个</a:t>
            </a:r>
            <a:r>
              <a:rPr lang="zh-CN" sz="2200" dirty="0" smtClean="0">
                <a:solidFill>
                  <a:schemeClr val="tx1"/>
                </a:solidFill>
                <a:ea typeface="黑体" panose="02010609060101010101" pitchFamily="49" charset="-122"/>
                <a:cs typeface="+mn-lt"/>
                <a:sym typeface="+mn-ea"/>
              </a:rPr>
              <a:t>：</a:t>
            </a:r>
            <a:endParaRPr 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（1）Spark 是基于内存的迭代计算框架，适用于</a:t>
            </a:r>
            <a:r>
              <a:rPr sz="2100" u="sng" dirty="0" smtClean="0">
                <a:solidFill>
                  <a:schemeClr val="tx1"/>
                </a:solidFill>
                <a:ea typeface="宋体" panose="02010600030101010101" pitchFamily="2" charset="-122"/>
                <a:cs typeface="+mn-lt"/>
                <a:sym typeface="+mn-ea"/>
              </a:rPr>
              <a:t>特定数据集的频繁操作类</a:t>
            </a:r>
            <a:r>
              <a:rPr sz="2100" dirty="0" smtClean="0">
                <a:solidFill>
                  <a:schemeClr val="tx1"/>
                </a:solidFill>
                <a:ea typeface="宋体" panose="02010600030101010101" pitchFamily="2" charset="-122"/>
                <a:cs typeface="+mn-lt"/>
                <a:sym typeface="+mn-ea"/>
              </a:rPr>
              <a:t>的应用场景，不适用于异步细粒度更新状态的应用。</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（2）</a:t>
            </a:r>
            <a:r>
              <a:rPr sz="2100" u="sng" dirty="0" smtClean="0">
                <a:solidFill>
                  <a:schemeClr val="tx1"/>
                </a:solidFill>
                <a:ea typeface="宋体" panose="02010600030101010101" pitchFamily="2" charset="-122"/>
                <a:cs typeface="+mn-lt"/>
                <a:sym typeface="+mn-ea"/>
              </a:rPr>
              <a:t>Hadoop 提供的是一整套大数据解决方案</a:t>
            </a:r>
            <a:r>
              <a:rPr sz="2100" dirty="0" smtClean="0">
                <a:solidFill>
                  <a:schemeClr val="tx1"/>
                </a:solidFill>
                <a:ea typeface="宋体" panose="02010600030101010101" pitchFamily="2" charset="-122"/>
                <a:cs typeface="+mn-lt"/>
                <a:sym typeface="+mn-ea"/>
              </a:rPr>
              <a:t>—Hadoop 生态系统，不仅是 Spark所解决的计算问题。</a:t>
            </a:r>
            <a:endParaRPr sz="21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（3）</a:t>
            </a:r>
            <a:r>
              <a:rPr sz="2100" u="sng" dirty="0" smtClean="0">
                <a:solidFill>
                  <a:schemeClr val="tx1"/>
                </a:solidFill>
                <a:ea typeface="宋体" panose="02010600030101010101" pitchFamily="2" charset="-122"/>
                <a:cs typeface="+mn-lt"/>
                <a:sym typeface="+mn-ea"/>
              </a:rPr>
              <a:t>Hadoop 本身也在不断优化与更新中</a:t>
            </a:r>
            <a:r>
              <a:rPr sz="2100" dirty="0" smtClean="0">
                <a:solidFill>
                  <a:schemeClr val="tx1"/>
                </a:solidFill>
                <a:ea typeface="宋体" panose="02010600030101010101" pitchFamily="2" charset="-122"/>
                <a:cs typeface="+mn-lt"/>
                <a:sym typeface="+mn-ea"/>
              </a:rPr>
              <a:t>。例如，YARN 的引入代表了 Hadoop 从以批处理为主的专用计算模式转向包括流计算、交互计算和图计算等多种计算通用的计算模式的战略变化。</a:t>
            </a:r>
            <a:endParaRPr sz="2100" dirty="0" smtClean="0">
              <a:solidFill>
                <a:schemeClr val="tx1"/>
              </a:solidFill>
              <a:ea typeface="宋体" panose="02010600030101010101" pitchFamily="2" charset="-122"/>
              <a:cs typeface="+mn-lt"/>
              <a:sym typeface="+mn-ea"/>
            </a:endParaRPr>
          </a:p>
        </p:txBody>
      </p:sp>
      <p:sp>
        <p:nvSpPr>
          <p:cNvPr id="2" name="Rectangle 3"/>
          <p:cNvSpPr>
            <a:spLocks noGrp="1" noRot="1"/>
          </p:cNvSpPr>
          <p:nvPr>
            <p:custDataLst>
              <p:tags r:id="rId2"/>
            </p:custDataLst>
          </p:nvPr>
        </p:nvSpPr>
        <p:spPr>
          <a:xfrm>
            <a:off x="153035" y="850900"/>
            <a:ext cx="8442325" cy="15500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大数据计算技术与 Spark</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Spark 的关键技术</a:t>
            </a:r>
            <a:endParaRPr lang="zh-CN" altLang="en-US"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4. </a:t>
            </a:r>
            <a:r>
              <a:rPr lang="zh-CN" sz="2300" dirty="0" smtClean="0">
                <a:solidFill>
                  <a:schemeClr val="tx2">
                    <a:lumMod val="75000"/>
                    <a:lumOff val="25000"/>
                  </a:schemeClr>
                </a:solidFill>
                <a:ea typeface="黑体" panose="02010609060101010101" pitchFamily="49" charset="-122"/>
                <a:cs typeface="+mn-lt"/>
                <a:sym typeface="+mn-ea"/>
              </a:rPr>
              <a:t>Spark Shuffle（续）</a:t>
            </a:r>
            <a:endParaRPr lang="en-US" altLang="zh-CN" sz="2300" dirty="0" smtClean="0">
              <a:solidFill>
                <a:schemeClr val="tx2">
                  <a:lumMod val="75000"/>
                  <a:lumOff val="25000"/>
                </a:schemeClr>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11" name="image134.png"/>
          <p:cNvPicPr>
            <a:picLocks noChangeAspect="1"/>
          </p:cNvPicPr>
          <p:nvPr/>
        </p:nvPicPr>
        <p:blipFill>
          <a:blip r:embed="rId1" cstate="print"/>
          <a:stretch>
            <a:fillRect/>
          </a:stretch>
        </p:blipFill>
        <p:spPr>
          <a:xfrm>
            <a:off x="3804920" y="730250"/>
            <a:ext cx="4982845" cy="5886450"/>
          </a:xfrm>
          <a:prstGeom prst="rect">
            <a:avLst/>
          </a:prstGeom>
        </p:spPr>
      </p:pic>
      <p:sp>
        <p:nvSpPr>
          <p:cNvPr id="8" name="TextBox 7"/>
          <p:cNvSpPr txBox="1"/>
          <p:nvPr>
            <p:custDataLst>
              <p:tags r:id="rId2"/>
            </p:custDataLst>
          </p:nvPr>
        </p:nvSpPr>
        <p:spPr>
          <a:xfrm>
            <a:off x="6785610" y="5220335"/>
            <a:ext cx="1937385"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6-8</a:t>
            </a:r>
            <a:r>
              <a:rPr lang="en-US" altLang="zh-CN" sz="2000" dirty="0"/>
              <a:t> </a:t>
            </a:r>
            <a:r>
              <a:rPr lang="zh-CN" altLang="en-US" sz="2000" dirty="0"/>
              <a:t>大数据管理技术的类型 </a:t>
            </a:r>
            <a:r>
              <a:rPr lang="zh-CN" altLang="en-US" sz="2000" dirty="0"/>
              <a:t> </a:t>
            </a:r>
            <a:endParaRPr lang="zh-CN" altLang="en-US" sz="2000" dirty="0"/>
          </a:p>
        </p:txBody>
      </p:sp>
      <p:sp>
        <p:nvSpPr>
          <p:cNvPr id="4" name="Rectangle 3"/>
          <p:cNvSpPr>
            <a:spLocks noGrp="1" noRot="1"/>
          </p:cNvSpPr>
          <p:nvPr>
            <p:custDataLst>
              <p:tags r:id="rId3"/>
            </p:custDataLst>
          </p:nvPr>
        </p:nvSpPr>
        <p:spPr>
          <a:xfrm>
            <a:off x="495300" y="762635"/>
            <a:ext cx="5242560" cy="5638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4"/>
            </p:custDataLst>
          </p:nvPr>
        </p:nvSpPr>
        <p:spPr>
          <a:xfrm>
            <a:off x="180975" y="2413000"/>
            <a:ext cx="3587750" cy="39560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000" dirty="0" smtClean="0">
                <a:solidFill>
                  <a:schemeClr val="tx1"/>
                </a:solidFill>
                <a:ea typeface="黑体" panose="02010609060101010101" pitchFamily="49" charset="-122"/>
                <a:cs typeface="+mn-lt"/>
                <a:sym typeface="+mn-ea"/>
              </a:rPr>
              <a:t>    - NoSQL</a:t>
            </a:r>
            <a:r>
              <a:rPr lang="zh-CN" altLang="en-US" sz="2000" dirty="0" smtClean="0">
                <a:solidFill>
                  <a:schemeClr val="tx1"/>
                </a:solidFill>
                <a:ea typeface="黑体" panose="02010609060101010101" pitchFamily="49" charset="-122"/>
                <a:cs typeface="+mn-lt"/>
                <a:sym typeface="+mn-ea"/>
              </a:rPr>
              <a:t>（</a:t>
            </a:r>
            <a:r>
              <a:rPr lang="en-US" altLang="zh-CN" sz="2000" dirty="0" smtClean="0">
                <a:solidFill>
                  <a:schemeClr val="tx1"/>
                </a:solidFill>
                <a:ea typeface="黑体" panose="02010609060101010101" pitchFamily="49" charset="-122"/>
                <a:cs typeface="+mn-lt"/>
                <a:sym typeface="+mn-ea"/>
              </a:rPr>
              <a:t>Not Only SQL</a:t>
            </a:r>
            <a:r>
              <a:rPr lang="zh-CN" altLang="en-US" sz="2000" dirty="0" smtClean="0">
                <a:solidFill>
                  <a:schemeClr val="tx1"/>
                </a:solidFill>
                <a:ea typeface="黑体" panose="02010609060101010101" pitchFamily="49" charset="-122"/>
                <a:cs typeface="+mn-lt"/>
                <a:sym typeface="+mn-ea"/>
              </a:rPr>
              <a:t>）是一类非关系型的数据库管理系统，旨在超越传统的关系数据库管理系统（</a:t>
            </a:r>
            <a:r>
              <a:rPr lang="en-US" altLang="zh-CN" sz="2000" dirty="0" smtClean="0">
                <a:solidFill>
                  <a:schemeClr val="tx1"/>
                </a:solidFill>
                <a:ea typeface="黑体" panose="02010609060101010101" pitchFamily="49" charset="-122"/>
                <a:cs typeface="+mn-lt"/>
                <a:sym typeface="+mn-ea"/>
              </a:rPr>
              <a:t>RDBMS</a:t>
            </a:r>
            <a:r>
              <a:rPr lang="zh-CN" altLang="en-US" sz="2000" dirty="0" smtClean="0">
                <a:solidFill>
                  <a:schemeClr val="tx1"/>
                </a:solidFill>
                <a:ea typeface="黑体" panose="02010609060101010101" pitchFamily="49" charset="-122"/>
                <a:cs typeface="+mn-lt"/>
                <a:sym typeface="+mn-ea"/>
              </a:rPr>
              <a:t>）的局限性，主要应对大规模数据集和实时的读写访问。</a:t>
            </a:r>
            <a:endParaRPr lang="zh-CN" altLang="en-US" sz="20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000" dirty="0" smtClean="0">
                <a:solidFill>
                  <a:schemeClr val="tx1"/>
                </a:solidFill>
                <a:ea typeface="黑体" panose="02010609060101010101" pitchFamily="49" charset="-122"/>
                <a:cs typeface="+mn-lt"/>
                <a:sym typeface="+mn-ea"/>
              </a:rPr>
              <a:t>    - NoSQL</a:t>
            </a:r>
            <a:r>
              <a:rPr lang="zh-CN" altLang="en-US" sz="2000" dirty="0" smtClean="0">
                <a:solidFill>
                  <a:schemeClr val="tx1"/>
                </a:solidFill>
                <a:ea typeface="黑体" panose="02010609060101010101" pitchFamily="49" charset="-122"/>
                <a:cs typeface="+mn-lt"/>
                <a:sym typeface="+mn-ea"/>
              </a:rPr>
              <a:t>数据库通常不保证完全遵循</a:t>
            </a:r>
            <a:r>
              <a:rPr lang="en-US" altLang="zh-CN" sz="2000" dirty="0" smtClean="0">
                <a:solidFill>
                  <a:schemeClr val="tx1"/>
                </a:solidFill>
                <a:ea typeface="黑体" panose="02010609060101010101" pitchFamily="49" charset="-122"/>
                <a:cs typeface="+mn-lt"/>
                <a:sym typeface="+mn-ea"/>
              </a:rPr>
              <a:t>ACID</a:t>
            </a:r>
            <a:r>
              <a:rPr lang="zh-CN" altLang="en-US" sz="2000" dirty="0" smtClean="0">
                <a:solidFill>
                  <a:schemeClr val="tx1"/>
                </a:solidFill>
                <a:ea typeface="黑体" panose="02010609060101010101" pitchFamily="49" charset="-122"/>
                <a:cs typeface="+mn-lt"/>
                <a:sym typeface="+mn-ea"/>
              </a:rPr>
              <a:t>（原子性、一致性、隔离性、持久性）原则，相对于关系数据库，</a:t>
            </a:r>
            <a:r>
              <a:rPr lang="en-US" altLang="zh-CN" sz="2000" dirty="0" smtClean="0">
                <a:solidFill>
                  <a:schemeClr val="tx1"/>
                </a:solidFill>
                <a:ea typeface="黑体" panose="02010609060101010101" pitchFamily="49" charset="-122"/>
                <a:cs typeface="+mn-lt"/>
                <a:sym typeface="+mn-ea"/>
              </a:rPr>
              <a:t>NoSQL</a:t>
            </a:r>
            <a:r>
              <a:rPr lang="zh-CN" altLang="en-US" sz="2000" dirty="0" smtClean="0">
                <a:solidFill>
                  <a:schemeClr val="tx1"/>
                </a:solidFill>
                <a:ea typeface="黑体" panose="02010609060101010101" pitchFamily="49" charset="-122"/>
                <a:cs typeface="+mn-lt"/>
                <a:sym typeface="+mn-ea"/>
              </a:rPr>
              <a:t>更为灵活，可以处理多种不同类型和结构的数据。</a:t>
            </a:r>
            <a:endParaRPr lang="zh-CN" altLang="en-US" sz="2000" dirty="0" smtClean="0">
              <a:solidFill>
                <a:schemeClr val="tx1"/>
              </a:solidFill>
              <a:ea typeface="黑体" panose="02010609060101010101" pitchFamily="49" charset="-122"/>
              <a:cs typeface="+mn-lt"/>
              <a:sym typeface="+mn-ea"/>
            </a:endParaRPr>
          </a:p>
        </p:txBody>
      </p:sp>
      <p:sp>
        <p:nvSpPr>
          <p:cNvPr id="2" name="Rectangle 3"/>
          <p:cNvSpPr>
            <a:spLocks noGrp="1" noRot="1"/>
          </p:cNvSpPr>
          <p:nvPr>
            <p:custDataLst>
              <p:tags r:id="rId5"/>
            </p:custDataLst>
          </p:nvPr>
        </p:nvSpPr>
        <p:spPr>
          <a:xfrm>
            <a:off x="125730" y="1281430"/>
            <a:ext cx="5611495" cy="8108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rgbClr val="134AD5"/>
                </a:solidFill>
                <a:ea typeface="黑体" panose="02010609060101010101" pitchFamily="49" charset="-122"/>
                <a:cs typeface="+mn-lt"/>
                <a:sym typeface="+mn-ea"/>
              </a:rPr>
              <a:t>  </a:t>
            </a:r>
            <a:r>
              <a:rPr lang="en-US" altLang="zh-CN" dirty="0" smtClean="0">
                <a:solidFill>
                  <a:srgbClr val="134AD5"/>
                </a:solidFill>
                <a:ea typeface="黑体" panose="02010609060101010101" pitchFamily="49" charset="-122"/>
                <a:cs typeface="+mn-lt"/>
                <a:sym typeface="+mn-ea"/>
              </a:rPr>
              <a:t>* 大数据管理技术可以分为传统数据管理技术和新兴大数据管理技术，如图 6-8 所示。</a:t>
            </a:r>
            <a:r>
              <a:rPr lang="zh-CN" altLang="en-US" dirty="0" smtClean="0">
                <a:solidFill>
                  <a:srgbClr val="134AD5"/>
                </a:solidFill>
                <a:ea typeface="黑体" panose="02010609060101010101" pitchFamily="49" charset="-122"/>
                <a:cs typeface="+mn-lt"/>
                <a:sym typeface="+mn-ea"/>
              </a:rPr>
              <a:t>其中：</a:t>
            </a:r>
            <a:endParaRPr lang="zh-CN" altLang="en-US" dirty="0" smtClean="0">
              <a:solidFill>
                <a:srgbClr val="134AD5"/>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4" name="Rectangle 3"/>
          <p:cNvSpPr>
            <a:spLocks noGrp="1" noRot="1"/>
          </p:cNvSpPr>
          <p:nvPr>
            <p:custDataLst>
              <p:tags r:id="rId1"/>
            </p:custDataLst>
          </p:nvPr>
        </p:nvSpPr>
        <p:spPr>
          <a:xfrm>
            <a:off x="495300" y="906145"/>
            <a:ext cx="5242560" cy="5638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矩形 2"/>
          <p:cNvSpPr/>
          <p:nvPr/>
        </p:nvSpPr>
        <p:spPr>
          <a:xfrm>
            <a:off x="2766695" y="1535430"/>
            <a:ext cx="6168390" cy="4709160"/>
          </a:xfrm>
          <a:prstGeom prst="rect">
            <a:avLst/>
          </a:prstGeom>
        </p:spPr>
        <p:txBody>
          <a:bodyPr wrap="square">
            <a:noAutofit/>
          </a:bodyPr>
          <a:p>
            <a:pPr algn="just"/>
            <a:r>
              <a:rPr lang="zh-CN" altLang="zh-CN" sz="2300" dirty="0">
                <a:solidFill>
                  <a:schemeClr val="tx1"/>
                </a:solidFill>
                <a:latin typeface="Calibri" panose="020F0502020204030204" pitchFamily="34" charset="0"/>
                <a:ea typeface="宋体" panose="02010600030101010101" pitchFamily="2" charset="-122"/>
                <a:cs typeface="Times New Roman" panose="02020603050405020304" pitchFamily="18" charset="0"/>
              </a:rPr>
              <a:t>在大数据时代到来之前，已经广泛使用数据管理技术，主要包括</a:t>
            </a:r>
            <a:r>
              <a:rPr lang="zh-CN" altLang="zh-CN" sz="23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数据库系统、数据仓库和文件系统</a:t>
            </a:r>
            <a:r>
              <a:rPr lang="zh-CN" altLang="zh-CN" sz="2300" dirty="0">
                <a:solidFill>
                  <a:schemeClr val="tx1"/>
                </a:solidFill>
                <a:latin typeface="Calibri" panose="020F0502020204030204" pitchFamily="34" charset="0"/>
                <a:ea typeface="宋体" panose="02010600030101010101" pitchFamily="2" charset="-122"/>
                <a:cs typeface="Times New Roman" panose="02020603050405020304" pitchFamily="18" charset="0"/>
              </a:rPr>
              <a:t>。根据数据组织形式及管理对象的不同，数据库系统可以进一步分为</a:t>
            </a:r>
            <a:r>
              <a:rPr lang="zh-CN" altLang="zh-CN" sz="23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关系数据库、层次数据库、网状数据库、面向对象数据库和</a:t>
            </a:r>
            <a:r>
              <a:rPr lang="zh-CN" altLang="zh-CN" sz="2300" b="1" spc="-115" dirty="0">
                <a:solidFill>
                  <a:srgbClr val="C00000"/>
                </a:solidFill>
                <a:ea typeface="Calibri" panose="020F0502020204030204" pitchFamily="34" charset="0"/>
                <a:cs typeface="Times New Roman" panose="02020603050405020304" pitchFamily="18" charset="0"/>
              </a:rPr>
              <a:t> </a:t>
            </a:r>
            <a:r>
              <a:rPr lang="en-US" altLang="zh-CN" sz="2300" b="1" dirty="0">
                <a:solidFill>
                  <a:srgbClr val="C00000"/>
                </a:solidFill>
                <a:latin typeface="Times New Roman" panose="02020603050405020304" pitchFamily="18" charset="0"/>
                <a:ea typeface="Times New Roman" panose="02020603050405020304" pitchFamily="18" charset="0"/>
              </a:rPr>
              <a:t>XML</a:t>
            </a:r>
            <a:r>
              <a:rPr lang="en-US" altLang="zh-CN" sz="2300" b="1" spc="145" dirty="0">
                <a:solidFill>
                  <a:srgbClr val="C00000"/>
                </a:solidFill>
                <a:latin typeface="Times New Roman" panose="02020603050405020304" pitchFamily="18" charset="0"/>
                <a:ea typeface="Times New Roman" panose="02020603050405020304" pitchFamily="18" charset="0"/>
              </a:rPr>
              <a:t> </a:t>
            </a:r>
            <a:r>
              <a:rPr lang="zh-CN" altLang="zh-CN" sz="2300" b="1" dirty="0">
                <a:solidFill>
                  <a:srgbClr val="C00000"/>
                </a:solidFill>
                <a:latin typeface="Calibri" panose="020F0502020204030204" pitchFamily="34" charset="0"/>
                <a:ea typeface="宋体" panose="02010600030101010101" pitchFamily="2" charset="-122"/>
                <a:cs typeface="Times New Roman" panose="02020603050405020304" pitchFamily="18" charset="0"/>
              </a:rPr>
              <a:t>数据库</a:t>
            </a:r>
            <a:r>
              <a:rPr lang="zh-CN" altLang="zh-CN" sz="2300" dirty="0">
                <a:solidFill>
                  <a:schemeClr val="tx1"/>
                </a:solidFill>
                <a:latin typeface="Calibri" panose="020F0502020204030204" pitchFamily="34" charset="0"/>
                <a:ea typeface="宋体" panose="02010600030101010101" pitchFamily="2" charset="-122"/>
                <a:cs typeface="Times New Roman" panose="02020603050405020304" pitchFamily="18" charset="0"/>
              </a:rPr>
              <a:t>等。其</a:t>
            </a:r>
            <a:r>
              <a:rPr lang="zh-CN" altLang="zh-CN" sz="2300" dirty="0">
                <a:solidFill>
                  <a:schemeClr val="tx1"/>
                </a:solidFill>
              </a:rPr>
              <a:t>中，关系数据库是目前应用最为广泛的数据管理技术之一 </a:t>
            </a:r>
            <a:r>
              <a:rPr lang="zh-CN" altLang="en-US" sz="2300" dirty="0">
                <a:solidFill>
                  <a:schemeClr val="tx1"/>
                </a:solidFill>
              </a:rPr>
              <a:t>。</a:t>
            </a:r>
            <a:endParaRPr lang="en-US" altLang="zh-CN" sz="2300" dirty="0"/>
          </a:p>
          <a:p>
            <a:pPr algn="just"/>
            <a:endParaRPr lang="en-US" altLang="zh-CN" sz="2400" dirty="0"/>
          </a:p>
          <a:p>
            <a:pPr algn="just"/>
            <a:r>
              <a:rPr lang="zh-CN" altLang="zh-CN" sz="2300" dirty="0">
                <a:solidFill>
                  <a:schemeClr val="tx1"/>
                </a:solidFill>
              </a:rPr>
              <a:t>是针对大数据时代数据管理新需求研发的，一种区别于传统数据管理，尤其是关系据库系统的新兴技术，包括</a:t>
            </a:r>
            <a:r>
              <a:rPr lang="zh-CN" altLang="zh-CN" sz="2300" dirty="0"/>
              <a:t> </a:t>
            </a:r>
            <a:r>
              <a:rPr lang="en-US" altLang="zh-CN" sz="2300" b="1" dirty="0">
                <a:solidFill>
                  <a:srgbClr val="C00000"/>
                </a:solidFill>
              </a:rPr>
              <a:t>NoSQL</a:t>
            </a:r>
            <a:r>
              <a:rPr lang="zh-CN" altLang="zh-CN" sz="2300" b="1" dirty="0">
                <a:solidFill>
                  <a:srgbClr val="C00000"/>
                </a:solidFill>
              </a:rPr>
              <a:t>系统和关系云</a:t>
            </a:r>
            <a:r>
              <a:rPr lang="zh-CN" altLang="zh-CN" sz="2300" dirty="0">
                <a:solidFill>
                  <a:schemeClr val="accent1">
                    <a:lumMod val="75000"/>
                  </a:schemeClr>
                </a:solidFill>
              </a:rPr>
              <a:t>。</a:t>
            </a:r>
            <a:endParaRPr lang="zh-CN" altLang="zh-CN" sz="2300" dirty="0"/>
          </a:p>
          <a:p>
            <a:pPr algn="just"/>
            <a:r>
              <a:rPr lang="en-US" altLang="zh-CN" sz="2300" dirty="0">
                <a:solidFill>
                  <a:schemeClr val="tx1"/>
                </a:solidFill>
              </a:rPr>
              <a:t>NoSQL</a:t>
            </a:r>
            <a:r>
              <a:rPr lang="zh-CN" altLang="zh-CN" sz="2300" dirty="0">
                <a:solidFill>
                  <a:schemeClr val="tx1"/>
                </a:solidFill>
              </a:rPr>
              <a:t>系统是关系数据库系统的重要补充，而</a:t>
            </a:r>
            <a:endParaRPr lang="zh-CN" altLang="zh-CN" sz="2300" dirty="0">
              <a:solidFill>
                <a:schemeClr val="tx1"/>
              </a:solidFill>
            </a:endParaRPr>
          </a:p>
          <a:p>
            <a:pPr algn="just"/>
            <a:r>
              <a:rPr lang="zh-CN" altLang="zh-CN" sz="2300" dirty="0">
                <a:solidFill>
                  <a:schemeClr val="tx1"/>
                </a:solidFill>
              </a:rPr>
              <a:t>关系云代表关系数据库系统向云端迁移。</a:t>
            </a:r>
            <a:endParaRPr lang="zh-CN" altLang="zh-CN" sz="2300" dirty="0">
              <a:solidFill>
                <a:schemeClr val="tx1"/>
              </a:solidFill>
            </a:endParaRPr>
          </a:p>
        </p:txBody>
      </p:sp>
      <p:grpSp>
        <p:nvGrpSpPr>
          <p:cNvPr id="26" name="组合 25"/>
          <p:cNvGrpSpPr/>
          <p:nvPr/>
        </p:nvGrpSpPr>
        <p:grpSpPr>
          <a:xfrm>
            <a:off x="300792" y="4399825"/>
            <a:ext cx="2349953" cy="1699966"/>
            <a:chOff x="8786359" y="2069397"/>
            <a:chExt cx="2349953" cy="1699966"/>
          </a:xfrm>
        </p:grpSpPr>
        <p:sp>
          <p:nvSpPr>
            <p:cNvPr id="27" name="iś1íḍê"/>
            <p:cNvSpPr/>
            <p:nvPr/>
          </p:nvSpPr>
          <p:spPr>
            <a:xfrm>
              <a:off x="8786359" y="2069397"/>
              <a:ext cx="2349953" cy="1699966"/>
            </a:xfrm>
            <a:prstGeom prst="rect">
              <a:avLst/>
            </a:prstGeom>
            <a:solidFill>
              <a:srgbClr val="595959">
                <a:lumMod val="100000"/>
              </a:srgbClr>
            </a:solidFill>
            <a:ln w="12700" cap="flat" cmpd="sng" algn="ctr">
              <a:noFill/>
              <a:prstDash val="solid"/>
              <a:miter lim="800000"/>
            </a:ln>
            <a:effectLst/>
          </p:spPr>
          <p:txBody>
            <a:bodyPr anchor="ctr"/>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FFFFFF"/>
                </a:solidFill>
                <a:effectLst/>
                <a:uLnTx/>
                <a:uFillTx/>
                <a:latin typeface="Arial" panose="020B0604020202020204"/>
                <a:ea typeface="微软雅黑" panose="020B0503020204020204" charset="-122"/>
                <a:cs typeface="+mn-ea"/>
              </a:endParaRPr>
            </a:p>
          </p:txBody>
        </p:sp>
        <p:sp>
          <p:nvSpPr>
            <p:cNvPr id="28" name="文本框 27"/>
            <p:cNvSpPr txBox="1"/>
            <p:nvPr/>
          </p:nvSpPr>
          <p:spPr>
            <a:xfrm>
              <a:off x="8866404" y="2503881"/>
              <a:ext cx="2189862" cy="830997"/>
            </a:xfrm>
            <a:prstGeom prst="rect">
              <a:avLst/>
            </a:prstGeom>
            <a:noFill/>
          </p:spPr>
          <p:txBody>
            <a:bodyPr wrap="square" rtlCol="0">
              <a:spAutoFit/>
              <a:scene3d>
                <a:camera prst="orthographicFront"/>
                <a:lightRig rig="threePt" dir="t"/>
              </a:scene3d>
              <a:sp3d contourW="12700"/>
            </a:bodyPr>
            <a:p>
              <a:pPr marL="0" marR="0" lvl="0" indent="0" algn="ctr" defTabSz="4572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新兴数据      管理技术</a:t>
              </a:r>
              <a:endParaRPr kumimoji="0" lang="zh-CN" altLang="en-US" sz="24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grpSp>
      <p:grpSp>
        <p:nvGrpSpPr>
          <p:cNvPr id="29" name="组合 28"/>
          <p:cNvGrpSpPr/>
          <p:nvPr/>
        </p:nvGrpSpPr>
        <p:grpSpPr>
          <a:xfrm>
            <a:off x="300792" y="1872544"/>
            <a:ext cx="2349953" cy="1699966"/>
            <a:chOff x="6379743" y="2069398"/>
            <a:chExt cx="2349953" cy="1699966"/>
          </a:xfrm>
        </p:grpSpPr>
        <p:sp>
          <p:nvSpPr>
            <p:cNvPr id="30" name="iśḻíḓé"/>
            <p:cNvSpPr/>
            <p:nvPr/>
          </p:nvSpPr>
          <p:spPr>
            <a:xfrm>
              <a:off x="6379743" y="2069398"/>
              <a:ext cx="2349953" cy="1699966"/>
            </a:xfrm>
            <a:prstGeom prst="rect">
              <a:avLst/>
            </a:prstGeom>
            <a:solidFill>
              <a:srgbClr val="E53238">
                <a:lumMod val="100000"/>
              </a:srgbClr>
            </a:solidFill>
            <a:ln w="12700" cap="flat" cmpd="sng" algn="ctr">
              <a:noFill/>
              <a:prstDash val="solid"/>
              <a:miter lim="800000"/>
            </a:ln>
            <a:effectLst/>
          </p:spPr>
          <p:txBody>
            <a:bodyPr anchor="ctr"/>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FFFFFF"/>
                </a:solidFill>
                <a:effectLst/>
                <a:uLnTx/>
                <a:uFillTx/>
                <a:latin typeface="Arial" panose="020B0604020202020204"/>
                <a:ea typeface="微软雅黑" panose="020B0503020204020204" charset="-122"/>
                <a:cs typeface="+mn-ea"/>
              </a:endParaRPr>
            </a:p>
          </p:txBody>
        </p:sp>
        <p:sp>
          <p:nvSpPr>
            <p:cNvPr id="31" name="文本框 30"/>
            <p:cNvSpPr txBox="1"/>
            <p:nvPr/>
          </p:nvSpPr>
          <p:spPr>
            <a:xfrm>
              <a:off x="6718941" y="2503882"/>
              <a:ext cx="1671556" cy="830997"/>
            </a:xfrm>
            <a:prstGeom prst="rect">
              <a:avLst/>
            </a:prstGeom>
            <a:noFill/>
          </p:spPr>
          <p:txBody>
            <a:bodyPr wrap="square" rtlCol="0">
              <a:spAutoFit/>
              <a:scene3d>
                <a:camera prst="orthographicFront"/>
                <a:lightRig rig="threePt" dir="t"/>
              </a:scene3d>
              <a:sp3d contourW="12700"/>
            </a:bodyPr>
            <a:p>
              <a:pPr marL="0" marR="0" lvl="0" indent="0" algn="ctr" defTabSz="4572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传统数据管理技术</a:t>
              </a:r>
              <a:endParaRPr kumimoji="0" lang="zh-CN" altLang="en-US" sz="24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dissolv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dissolv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dissolve">
                                      <p:cBhvr>
                                        <p:cTn id="22" dur="500"/>
                                        <p:tgtEl>
                                          <p:spTgt spid="3">
                                            <p:txEl>
                                              <p:pRg st="2" end="2"/>
                                            </p:txEl>
                                          </p:spTgt>
                                        </p:tgtEl>
                                      </p:cBhvr>
                                    </p:animEffect>
                                  </p:childTnLst>
                                </p:cTn>
                              </p:par>
                              <p:par>
                                <p:cTn id="23" presetID="9"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dissolve">
                                      <p:cBhvr>
                                        <p:cTn id="25" dur="500"/>
                                        <p:tgtEl>
                                          <p:spTgt spid="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dissolve">
                                      <p:cBhvr>
                                        <p:cTn id="2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9251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endParaRPr lang="en-US" altLang="zh-CN" sz="21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5638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grpSp>
        <p:nvGrpSpPr>
          <p:cNvPr id="6" name="组合 5"/>
          <p:cNvGrpSpPr/>
          <p:nvPr/>
        </p:nvGrpSpPr>
        <p:grpSpPr>
          <a:xfrm>
            <a:off x="472636" y="2585720"/>
            <a:ext cx="8150550" cy="3315069"/>
            <a:chOff x="444" y="2829"/>
            <a:chExt cx="16749" cy="7106"/>
          </a:xfrm>
        </p:grpSpPr>
        <p:grpSp>
          <p:nvGrpSpPr>
            <p:cNvPr id="7" name="Group 1"/>
            <p:cNvGrpSpPr/>
            <p:nvPr/>
          </p:nvGrpSpPr>
          <p:grpSpPr>
            <a:xfrm>
              <a:off x="7912" y="4149"/>
              <a:ext cx="3509" cy="4428"/>
              <a:chOff x="4823608" y="2237050"/>
              <a:chExt cx="2653553" cy="3348228"/>
            </a:xfrm>
            <a:solidFill>
              <a:srgbClr val="4A5A6F"/>
            </a:solidFill>
          </p:grpSpPr>
          <p:sp>
            <p:nvSpPr>
              <p:cNvPr id="9" name="Freeform: Shape 6"/>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10" name="Freeform: Shape 7"/>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15" name="Freeform: Shape 8"/>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26" name="Freeform: Shape 9"/>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27" name="Freeform: Shape 10"/>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28" name="Freeform: Shape 11"/>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0" name="Freeform: Shape 14"/>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1" name="Freeform: Shape 15"/>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2" name="Freeform: Shape 16"/>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6" name="Freeform: Shape 17"/>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7" name="Freeform: Shape 18"/>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8" name="Freeform: Shape 19"/>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59" name="Freeform: Shape 20"/>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60" name="Freeform: Shape 21"/>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grpSp>
          <p:sp>
            <p:nvSpPr>
              <p:cNvPr id="61" name="Freeform: Shape 22"/>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grpSp>
        <p:sp>
          <p:nvSpPr>
            <p:cNvPr id="62" name="Oval 26"/>
            <p:cNvSpPr>
              <a:spLocks noChangeAspect="1"/>
            </p:cNvSpPr>
            <p:nvPr/>
          </p:nvSpPr>
          <p:spPr>
            <a:xfrm>
              <a:off x="11655" y="3375"/>
              <a:ext cx="1071" cy="1071"/>
            </a:xfrm>
            <a:prstGeom prst="ellipse">
              <a:avLst/>
            </a:prstGeom>
            <a:solidFill>
              <a:srgbClr val="4A5A6F"/>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ea"/>
              </a:endParaRPr>
            </a:p>
          </p:txBody>
        </p:sp>
        <p:sp>
          <p:nvSpPr>
            <p:cNvPr id="63" name="Freeform: Shape 25"/>
            <p:cNvSpPr/>
            <p:nvPr/>
          </p:nvSpPr>
          <p:spPr bwMode="auto">
            <a:xfrm>
              <a:off x="11954" y="3716"/>
              <a:ext cx="481" cy="390"/>
            </a:xfrm>
            <a:custGeom>
              <a:avLst/>
              <a:gdLst>
                <a:gd name="T0" fmla="*/ 68 w 186"/>
                <a:gd name="T1" fmla="*/ 84 h 151"/>
                <a:gd name="T2" fmla="*/ 118 w 186"/>
                <a:gd name="T3" fmla="*/ 84 h 151"/>
                <a:gd name="T4" fmla="*/ 93 w 186"/>
                <a:gd name="T5" fmla="*/ 101 h 151"/>
                <a:gd name="T6" fmla="*/ 93 w 186"/>
                <a:gd name="T7" fmla="*/ 67 h 151"/>
                <a:gd name="T8" fmla="*/ 93 w 186"/>
                <a:gd name="T9" fmla="*/ 101 h 151"/>
                <a:gd name="T10" fmla="*/ 114 w 186"/>
                <a:gd name="T11" fmla="*/ 25 h 151"/>
                <a:gd name="T12" fmla="*/ 114 w 186"/>
                <a:gd name="T13" fmla="*/ 16 h 151"/>
                <a:gd name="T14" fmla="*/ 68 w 186"/>
                <a:gd name="T15" fmla="*/ 21 h 151"/>
                <a:gd name="T16" fmla="*/ 156 w 186"/>
                <a:gd name="T17" fmla="*/ 33 h 151"/>
                <a:gd name="T18" fmla="*/ 156 w 186"/>
                <a:gd name="T19" fmla="*/ 59 h 151"/>
                <a:gd name="T20" fmla="*/ 156 w 186"/>
                <a:gd name="T21" fmla="*/ 33 h 151"/>
                <a:gd name="T22" fmla="*/ 152 w 186"/>
                <a:gd name="T23" fmla="*/ 46 h 151"/>
                <a:gd name="T24" fmla="*/ 160 w 186"/>
                <a:gd name="T25" fmla="*/ 46 h 151"/>
                <a:gd name="T26" fmla="*/ 169 w 186"/>
                <a:gd name="T27" fmla="*/ 16 h 151"/>
                <a:gd name="T28" fmla="*/ 122 w 186"/>
                <a:gd name="T29" fmla="*/ 0 h 151"/>
                <a:gd name="T30" fmla="*/ 63 w 186"/>
                <a:gd name="T31" fmla="*/ 0 h 151"/>
                <a:gd name="T32" fmla="*/ 17 w 186"/>
                <a:gd name="T33" fmla="*/ 16 h 151"/>
                <a:gd name="T34" fmla="*/ 0 w 186"/>
                <a:gd name="T35" fmla="*/ 135 h 151"/>
                <a:gd name="T36" fmla="*/ 169 w 186"/>
                <a:gd name="T37" fmla="*/ 151 h 151"/>
                <a:gd name="T38" fmla="*/ 186 w 186"/>
                <a:gd name="T39" fmla="*/ 33 h 151"/>
                <a:gd name="T40" fmla="*/ 177 w 186"/>
                <a:gd name="T41" fmla="*/ 101 h 151"/>
                <a:gd name="T42" fmla="*/ 137 w 186"/>
                <a:gd name="T43" fmla="*/ 109 h 151"/>
                <a:gd name="T44" fmla="*/ 177 w 186"/>
                <a:gd name="T45" fmla="*/ 135 h 151"/>
                <a:gd name="T46" fmla="*/ 17 w 186"/>
                <a:gd name="T47" fmla="*/ 143 h 151"/>
                <a:gd name="T48" fmla="*/ 9 w 186"/>
                <a:gd name="T49" fmla="*/ 109 h 151"/>
                <a:gd name="T50" fmla="*/ 45 w 186"/>
                <a:gd name="T51" fmla="*/ 101 h 151"/>
                <a:gd name="T52" fmla="*/ 9 w 186"/>
                <a:gd name="T53" fmla="*/ 33 h 151"/>
                <a:gd name="T54" fmla="*/ 34 w 186"/>
                <a:gd name="T55" fmla="*/ 25 h 151"/>
                <a:gd name="T56" fmla="*/ 93 w 186"/>
                <a:gd name="T57" fmla="*/ 8 h 151"/>
                <a:gd name="T58" fmla="*/ 152 w 186"/>
                <a:gd name="T59" fmla="*/ 25 h 151"/>
                <a:gd name="T60" fmla="*/ 177 w 186"/>
                <a:gd name="T61" fmla="*/ 33 h 151"/>
                <a:gd name="T62" fmla="*/ 156 w 186"/>
                <a:gd name="T63" fmla="*/ 67 h 151"/>
                <a:gd name="T64" fmla="*/ 156 w 186"/>
                <a:gd name="T65" fmla="*/ 75 h 151"/>
                <a:gd name="T66" fmla="*/ 156 w 186"/>
                <a:gd name="T67" fmla="*/ 67 h 151"/>
                <a:gd name="T68" fmla="*/ 51 w 186"/>
                <a:gd name="T69" fmla="*/ 84 h 151"/>
                <a:gd name="T70" fmla="*/ 135 w 186"/>
                <a:gd name="T71" fmla="*/ 84 h 151"/>
                <a:gd name="T72" fmla="*/ 93 w 186"/>
                <a:gd name="T73" fmla="*/ 118 h 151"/>
                <a:gd name="T74" fmla="*/ 93 w 186"/>
                <a:gd name="T75" fmla="*/ 50 h 151"/>
                <a:gd name="T76" fmla="*/ 93 w 186"/>
                <a:gd name="T77" fmla="*/ 11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6" h="151">
                  <a:moveTo>
                    <a:pt x="93" y="59"/>
                  </a:moveTo>
                  <a:cubicBezTo>
                    <a:pt x="79" y="59"/>
                    <a:pt x="68" y="70"/>
                    <a:pt x="68" y="84"/>
                  </a:cubicBezTo>
                  <a:cubicBezTo>
                    <a:pt x="68" y="98"/>
                    <a:pt x="79" y="109"/>
                    <a:pt x="93" y="109"/>
                  </a:cubicBezTo>
                  <a:cubicBezTo>
                    <a:pt x="107" y="109"/>
                    <a:pt x="118" y="98"/>
                    <a:pt x="118" y="84"/>
                  </a:cubicBezTo>
                  <a:cubicBezTo>
                    <a:pt x="118" y="70"/>
                    <a:pt x="107" y="59"/>
                    <a:pt x="93" y="59"/>
                  </a:cubicBezTo>
                  <a:close/>
                  <a:moveTo>
                    <a:pt x="93" y="101"/>
                  </a:moveTo>
                  <a:cubicBezTo>
                    <a:pt x="84" y="101"/>
                    <a:pt x="76" y="93"/>
                    <a:pt x="76" y="84"/>
                  </a:cubicBezTo>
                  <a:cubicBezTo>
                    <a:pt x="76" y="75"/>
                    <a:pt x="84" y="67"/>
                    <a:pt x="93" y="67"/>
                  </a:cubicBezTo>
                  <a:cubicBezTo>
                    <a:pt x="102" y="67"/>
                    <a:pt x="110" y="75"/>
                    <a:pt x="110" y="84"/>
                  </a:cubicBezTo>
                  <a:cubicBezTo>
                    <a:pt x="110" y="93"/>
                    <a:pt x="102" y="101"/>
                    <a:pt x="93" y="101"/>
                  </a:cubicBezTo>
                  <a:close/>
                  <a:moveTo>
                    <a:pt x="72" y="25"/>
                  </a:moveTo>
                  <a:cubicBezTo>
                    <a:pt x="114" y="25"/>
                    <a:pt x="114" y="25"/>
                    <a:pt x="114" y="25"/>
                  </a:cubicBezTo>
                  <a:cubicBezTo>
                    <a:pt x="116" y="25"/>
                    <a:pt x="118" y="23"/>
                    <a:pt x="118" y="21"/>
                  </a:cubicBezTo>
                  <a:cubicBezTo>
                    <a:pt x="118" y="18"/>
                    <a:pt x="116" y="16"/>
                    <a:pt x="114" y="16"/>
                  </a:cubicBezTo>
                  <a:cubicBezTo>
                    <a:pt x="72" y="16"/>
                    <a:pt x="72" y="16"/>
                    <a:pt x="72" y="16"/>
                  </a:cubicBezTo>
                  <a:cubicBezTo>
                    <a:pt x="70" y="16"/>
                    <a:pt x="68" y="18"/>
                    <a:pt x="68" y="21"/>
                  </a:cubicBezTo>
                  <a:cubicBezTo>
                    <a:pt x="68" y="23"/>
                    <a:pt x="70" y="25"/>
                    <a:pt x="72" y="25"/>
                  </a:cubicBezTo>
                  <a:close/>
                  <a:moveTo>
                    <a:pt x="156" y="33"/>
                  </a:moveTo>
                  <a:cubicBezTo>
                    <a:pt x="149" y="33"/>
                    <a:pt x="144" y="39"/>
                    <a:pt x="144" y="46"/>
                  </a:cubicBezTo>
                  <a:cubicBezTo>
                    <a:pt x="144" y="53"/>
                    <a:pt x="149" y="59"/>
                    <a:pt x="156" y="59"/>
                  </a:cubicBezTo>
                  <a:cubicBezTo>
                    <a:pt x="163" y="59"/>
                    <a:pt x="169" y="53"/>
                    <a:pt x="169" y="46"/>
                  </a:cubicBezTo>
                  <a:cubicBezTo>
                    <a:pt x="169" y="39"/>
                    <a:pt x="163" y="33"/>
                    <a:pt x="156" y="33"/>
                  </a:cubicBezTo>
                  <a:close/>
                  <a:moveTo>
                    <a:pt x="156" y="50"/>
                  </a:moveTo>
                  <a:cubicBezTo>
                    <a:pt x="154" y="50"/>
                    <a:pt x="152" y="48"/>
                    <a:pt x="152" y="46"/>
                  </a:cubicBezTo>
                  <a:cubicBezTo>
                    <a:pt x="152" y="44"/>
                    <a:pt x="154" y="42"/>
                    <a:pt x="156" y="42"/>
                  </a:cubicBezTo>
                  <a:cubicBezTo>
                    <a:pt x="159" y="42"/>
                    <a:pt x="160" y="44"/>
                    <a:pt x="160" y="46"/>
                  </a:cubicBezTo>
                  <a:cubicBezTo>
                    <a:pt x="160" y="48"/>
                    <a:pt x="159" y="50"/>
                    <a:pt x="156" y="50"/>
                  </a:cubicBezTo>
                  <a:close/>
                  <a:moveTo>
                    <a:pt x="169" y="16"/>
                  </a:moveTo>
                  <a:cubicBezTo>
                    <a:pt x="152" y="16"/>
                    <a:pt x="152" y="16"/>
                    <a:pt x="152" y="16"/>
                  </a:cubicBezTo>
                  <a:cubicBezTo>
                    <a:pt x="139" y="16"/>
                    <a:pt x="139" y="0"/>
                    <a:pt x="122" y="0"/>
                  </a:cubicBezTo>
                  <a:cubicBezTo>
                    <a:pt x="106" y="0"/>
                    <a:pt x="93" y="0"/>
                    <a:pt x="93" y="0"/>
                  </a:cubicBezTo>
                  <a:cubicBezTo>
                    <a:pt x="93" y="0"/>
                    <a:pt x="80" y="0"/>
                    <a:pt x="63" y="0"/>
                  </a:cubicBezTo>
                  <a:cubicBezTo>
                    <a:pt x="47" y="0"/>
                    <a:pt x="47" y="16"/>
                    <a:pt x="34" y="16"/>
                  </a:cubicBezTo>
                  <a:cubicBezTo>
                    <a:pt x="17" y="16"/>
                    <a:pt x="17" y="16"/>
                    <a:pt x="17" y="16"/>
                  </a:cubicBezTo>
                  <a:cubicBezTo>
                    <a:pt x="8" y="16"/>
                    <a:pt x="0" y="24"/>
                    <a:pt x="0" y="33"/>
                  </a:cubicBezTo>
                  <a:cubicBezTo>
                    <a:pt x="0" y="135"/>
                    <a:pt x="0" y="135"/>
                    <a:pt x="0" y="135"/>
                  </a:cubicBezTo>
                  <a:cubicBezTo>
                    <a:pt x="0" y="144"/>
                    <a:pt x="8" y="151"/>
                    <a:pt x="17" y="151"/>
                  </a:cubicBezTo>
                  <a:cubicBezTo>
                    <a:pt x="169" y="151"/>
                    <a:pt x="169" y="151"/>
                    <a:pt x="169" y="151"/>
                  </a:cubicBezTo>
                  <a:cubicBezTo>
                    <a:pt x="178" y="151"/>
                    <a:pt x="186" y="144"/>
                    <a:pt x="186" y="135"/>
                  </a:cubicBezTo>
                  <a:cubicBezTo>
                    <a:pt x="186" y="33"/>
                    <a:pt x="186" y="33"/>
                    <a:pt x="186" y="33"/>
                  </a:cubicBezTo>
                  <a:cubicBezTo>
                    <a:pt x="186" y="24"/>
                    <a:pt x="178" y="16"/>
                    <a:pt x="169" y="16"/>
                  </a:cubicBezTo>
                  <a:close/>
                  <a:moveTo>
                    <a:pt x="177" y="101"/>
                  </a:moveTo>
                  <a:cubicBezTo>
                    <a:pt x="141" y="101"/>
                    <a:pt x="141" y="101"/>
                    <a:pt x="141" y="101"/>
                  </a:cubicBezTo>
                  <a:cubicBezTo>
                    <a:pt x="140" y="104"/>
                    <a:pt x="138" y="107"/>
                    <a:pt x="137" y="109"/>
                  </a:cubicBezTo>
                  <a:cubicBezTo>
                    <a:pt x="177" y="109"/>
                    <a:pt x="177" y="109"/>
                    <a:pt x="177" y="109"/>
                  </a:cubicBezTo>
                  <a:cubicBezTo>
                    <a:pt x="177" y="135"/>
                    <a:pt x="177" y="135"/>
                    <a:pt x="177" y="135"/>
                  </a:cubicBezTo>
                  <a:cubicBezTo>
                    <a:pt x="177" y="139"/>
                    <a:pt x="174" y="143"/>
                    <a:pt x="169" y="143"/>
                  </a:cubicBezTo>
                  <a:cubicBezTo>
                    <a:pt x="17" y="143"/>
                    <a:pt x="17" y="143"/>
                    <a:pt x="17" y="143"/>
                  </a:cubicBezTo>
                  <a:cubicBezTo>
                    <a:pt x="12" y="143"/>
                    <a:pt x="9" y="139"/>
                    <a:pt x="9" y="135"/>
                  </a:cubicBezTo>
                  <a:cubicBezTo>
                    <a:pt x="9" y="109"/>
                    <a:pt x="9" y="109"/>
                    <a:pt x="9" y="109"/>
                  </a:cubicBezTo>
                  <a:cubicBezTo>
                    <a:pt x="49" y="109"/>
                    <a:pt x="49" y="109"/>
                    <a:pt x="49" y="109"/>
                  </a:cubicBezTo>
                  <a:cubicBezTo>
                    <a:pt x="48" y="107"/>
                    <a:pt x="46" y="104"/>
                    <a:pt x="45" y="101"/>
                  </a:cubicBezTo>
                  <a:cubicBezTo>
                    <a:pt x="9" y="101"/>
                    <a:pt x="9" y="101"/>
                    <a:pt x="9" y="101"/>
                  </a:cubicBezTo>
                  <a:cubicBezTo>
                    <a:pt x="9" y="33"/>
                    <a:pt x="9" y="33"/>
                    <a:pt x="9" y="33"/>
                  </a:cubicBezTo>
                  <a:cubicBezTo>
                    <a:pt x="9" y="29"/>
                    <a:pt x="12" y="25"/>
                    <a:pt x="17" y="25"/>
                  </a:cubicBezTo>
                  <a:cubicBezTo>
                    <a:pt x="34" y="25"/>
                    <a:pt x="34" y="25"/>
                    <a:pt x="34" y="25"/>
                  </a:cubicBezTo>
                  <a:cubicBezTo>
                    <a:pt x="51" y="25"/>
                    <a:pt x="51" y="8"/>
                    <a:pt x="63" y="8"/>
                  </a:cubicBezTo>
                  <a:cubicBezTo>
                    <a:pt x="72" y="8"/>
                    <a:pt x="93" y="8"/>
                    <a:pt x="93" y="8"/>
                  </a:cubicBezTo>
                  <a:cubicBezTo>
                    <a:pt x="93" y="8"/>
                    <a:pt x="114" y="8"/>
                    <a:pt x="122" y="8"/>
                  </a:cubicBezTo>
                  <a:cubicBezTo>
                    <a:pt x="135" y="8"/>
                    <a:pt x="135" y="25"/>
                    <a:pt x="152" y="25"/>
                  </a:cubicBezTo>
                  <a:cubicBezTo>
                    <a:pt x="169" y="25"/>
                    <a:pt x="169" y="25"/>
                    <a:pt x="169" y="25"/>
                  </a:cubicBezTo>
                  <a:cubicBezTo>
                    <a:pt x="174" y="25"/>
                    <a:pt x="177" y="29"/>
                    <a:pt x="177" y="33"/>
                  </a:cubicBezTo>
                  <a:lnTo>
                    <a:pt x="177" y="101"/>
                  </a:lnTo>
                  <a:close/>
                  <a:moveTo>
                    <a:pt x="156" y="67"/>
                  </a:moveTo>
                  <a:cubicBezTo>
                    <a:pt x="154" y="67"/>
                    <a:pt x="152" y="69"/>
                    <a:pt x="152" y="71"/>
                  </a:cubicBezTo>
                  <a:cubicBezTo>
                    <a:pt x="152" y="74"/>
                    <a:pt x="154" y="75"/>
                    <a:pt x="156" y="75"/>
                  </a:cubicBezTo>
                  <a:cubicBezTo>
                    <a:pt x="159" y="75"/>
                    <a:pt x="160" y="74"/>
                    <a:pt x="160" y="71"/>
                  </a:cubicBezTo>
                  <a:cubicBezTo>
                    <a:pt x="160" y="69"/>
                    <a:pt x="159" y="67"/>
                    <a:pt x="156" y="67"/>
                  </a:cubicBezTo>
                  <a:close/>
                  <a:moveTo>
                    <a:pt x="93" y="42"/>
                  </a:moveTo>
                  <a:cubicBezTo>
                    <a:pt x="70" y="42"/>
                    <a:pt x="51" y="61"/>
                    <a:pt x="51" y="84"/>
                  </a:cubicBezTo>
                  <a:cubicBezTo>
                    <a:pt x="51" y="107"/>
                    <a:pt x="70" y="126"/>
                    <a:pt x="93" y="126"/>
                  </a:cubicBezTo>
                  <a:cubicBezTo>
                    <a:pt x="116" y="126"/>
                    <a:pt x="135" y="107"/>
                    <a:pt x="135" y="84"/>
                  </a:cubicBezTo>
                  <a:cubicBezTo>
                    <a:pt x="135" y="61"/>
                    <a:pt x="116" y="42"/>
                    <a:pt x="93" y="42"/>
                  </a:cubicBezTo>
                  <a:close/>
                  <a:moveTo>
                    <a:pt x="93" y="118"/>
                  </a:moveTo>
                  <a:cubicBezTo>
                    <a:pt x="74" y="118"/>
                    <a:pt x="59" y="103"/>
                    <a:pt x="59" y="84"/>
                  </a:cubicBezTo>
                  <a:cubicBezTo>
                    <a:pt x="59" y="65"/>
                    <a:pt x="74" y="50"/>
                    <a:pt x="93" y="50"/>
                  </a:cubicBezTo>
                  <a:cubicBezTo>
                    <a:pt x="112" y="50"/>
                    <a:pt x="127" y="65"/>
                    <a:pt x="127" y="84"/>
                  </a:cubicBezTo>
                  <a:cubicBezTo>
                    <a:pt x="127" y="103"/>
                    <a:pt x="112" y="118"/>
                    <a:pt x="93" y="118"/>
                  </a:cubicBezTo>
                  <a:close/>
                </a:path>
              </a:pathLst>
            </a:custGeom>
            <a:solidFill>
              <a:sysClr val="window" lastClr="FFFFFF">
                <a:lumMod val="95000"/>
              </a:sysClr>
            </a:solidFill>
            <a:ln>
              <a:solidFill>
                <a:sysClr val="window" lastClr="FFFFFF"/>
              </a:solid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64" name="Oval 28"/>
            <p:cNvSpPr>
              <a:spLocks noChangeAspect="1"/>
            </p:cNvSpPr>
            <p:nvPr/>
          </p:nvSpPr>
          <p:spPr>
            <a:xfrm>
              <a:off x="12652" y="5555"/>
              <a:ext cx="1071" cy="1071"/>
            </a:xfrm>
            <a:prstGeom prst="ellipse">
              <a:avLst/>
            </a:prstGeom>
            <a:solidFill>
              <a:srgbClr val="E06741"/>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dirty="0">
                <a:ln>
                  <a:noFill/>
                </a:ln>
                <a:solidFill>
                  <a:prstClr val="white"/>
                </a:solidFill>
                <a:effectLst/>
                <a:uLnTx/>
                <a:uFillTx/>
                <a:latin typeface="Arial" panose="020B0604020202020204"/>
                <a:ea typeface="微软雅黑" panose="020B0503020204020204" charset="-122"/>
                <a:cs typeface="+mn-ea"/>
              </a:endParaRPr>
            </a:p>
          </p:txBody>
        </p:sp>
        <p:sp>
          <p:nvSpPr>
            <p:cNvPr id="65" name="Freeform: Shape 27"/>
            <p:cNvSpPr/>
            <p:nvPr/>
          </p:nvSpPr>
          <p:spPr bwMode="auto">
            <a:xfrm>
              <a:off x="12951" y="5939"/>
              <a:ext cx="482" cy="304"/>
            </a:xfrm>
            <a:custGeom>
              <a:avLst/>
              <a:gdLst>
                <a:gd name="T0" fmla="*/ 118 w 186"/>
                <a:gd name="T1" fmla="*/ 21 h 118"/>
                <a:gd name="T2" fmla="*/ 127 w 186"/>
                <a:gd name="T3" fmla="*/ 21 h 118"/>
                <a:gd name="T4" fmla="*/ 182 w 186"/>
                <a:gd name="T5" fmla="*/ 17 h 118"/>
                <a:gd name="T6" fmla="*/ 180 w 186"/>
                <a:gd name="T7" fmla="*/ 17 h 118"/>
                <a:gd name="T8" fmla="*/ 144 w 186"/>
                <a:gd name="T9" fmla="*/ 17 h 118"/>
                <a:gd name="T10" fmla="*/ 17 w 186"/>
                <a:gd name="T11" fmla="*/ 0 h 118"/>
                <a:gd name="T12" fmla="*/ 0 w 186"/>
                <a:gd name="T13" fmla="*/ 101 h 118"/>
                <a:gd name="T14" fmla="*/ 127 w 186"/>
                <a:gd name="T15" fmla="*/ 118 h 118"/>
                <a:gd name="T16" fmla="*/ 144 w 186"/>
                <a:gd name="T17" fmla="*/ 83 h 118"/>
                <a:gd name="T18" fmla="*/ 180 w 186"/>
                <a:gd name="T19" fmla="*/ 101 h 118"/>
                <a:gd name="T20" fmla="*/ 186 w 186"/>
                <a:gd name="T21" fmla="*/ 97 h 118"/>
                <a:gd name="T22" fmla="*/ 182 w 186"/>
                <a:gd name="T23" fmla="*/ 17 h 118"/>
                <a:gd name="T24" fmla="*/ 127 w 186"/>
                <a:gd name="T25" fmla="*/ 110 h 118"/>
                <a:gd name="T26" fmla="*/ 9 w 186"/>
                <a:gd name="T27" fmla="*/ 101 h 118"/>
                <a:gd name="T28" fmla="*/ 135 w 186"/>
                <a:gd name="T29" fmla="*/ 42 h 118"/>
                <a:gd name="T30" fmla="*/ 135 w 186"/>
                <a:gd name="T31" fmla="*/ 34 h 118"/>
                <a:gd name="T32" fmla="*/ 9 w 186"/>
                <a:gd name="T33" fmla="*/ 17 h 118"/>
                <a:gd name="T34" fmla="*/ 127 w 186"/>
                <a:gd name="T35" fmla="*/ 8 h 118"/>
                <a:gd name="T36" fmla="*/ 135 w 186"/>
                <a:gd name="T37" fmla="*/ 34 h 118"/>
                <a:gd name="T38" fmla="*/ 144 w 186"/>
                <a:gd name="T39" fmla="*/ 73 h 118"/>
                <a:gd name="T40" fmla="*/ 161 w 186"/>
                <a:gd name="T41" fmla="*/ 36 h 118"/>
                <a:gd name="T42" fmla="*/ 177 w 186"/>
                <a:gd name="T43" fmla="*/ 90 h 118"/>
                <a:gd name="T44" fmla="*/ 169 w 186"/>
                <a:gd name="T45" fmla="*/ 32 h 118"/>
                <a:gd name="T46" fmla="*/ 177 w 186"/>
                <a:gd name="T47" fmla="*/ 90 h 118"/>
                <a:gd name="T48" fmla="*/ 97 w 186"/>
                <a:gd name="T49" fmla="*/ 93 h 118"/>
                <a:gd name="T50" fmla="*/ 97 w 186"/>
                <a:gd name="T51" fmla="*/ 51 h 118"/>
                <a:gd name="T52" fmla="*/ 81 w 186"/>
                <a:gd name="T53" fmla="*/ 84 h 118"/>
                <a:gd name="T54" fmla="*/ 68 w 186"/>
                <a:gd name="T55" fmla="*/ 72 h 118"/>
                <a:gd name="T56" fmla="*/ 26 w 186"/>
                <a:gd name="T57" fmla="*/ 72 h 118"/>
                <a:gd name="T58" fmla="*/ 97 w 186"/>
                <a:gd name="T59" fmla="*/ 59 h 118"/>
                <a:gd name="T60" fmla="*/ 97 w 186"/>
                <a:gd name="T61" fmla="*/ 84 h 118"/>
                <a:gd name="T62" fmla="*/ 97 w 186"/>
                <a:gd name="T63" fmla="*/ 59 h 118"/>
                <a:gd name="T64" fmla="*/ 59 w 186"/>
                <a:gd name="T65" fmla="*/ 72 h 118"/>
                <a:gd name="T66" fmla="*/ 34 w 186"/>
                <a:gd name="T67" fmla="*/ 72 h 118"/>
                <a:gd name="T68" fmla="*/ 106 w 186"/>
                <a:gd name="T69" fmla="*/ 17 h 118"/>
                <a:gd name="T70" fmla="*/ 106 w 186"/>
                <a:gd name="T71" fmla="*/ 25 h 118"/>
                <a:gd name="T72" fmla="*/ 106 w 186"/>
                <a:gd name="T73" fmla="*/ 1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18">
                  <a:moveTo>
                    <a:pt x="123" y="17"/>
                  </a:moveTo>
                  <a:cubicBezTo>
                    <a:pt x="120" y="17"/>
                    <a:pt x="118" y="19"/>
                    <a:pt x="118" y="21"/>
                  </a:cubicBezTo>
                  <a:cubicBezTo>
                    <a:pt x="118" y="23"/>
                    <a:pt x="120" y="25"/>
                    <a:pt x="123" y="25"/>
                  </a:cubicBezTo>
                  <a:cubicBezTo>
                    <a:pt x="125" y="25"/>
                    <a:pt x="127" y="23"/>
                    <a:pt x="127" y="21"/>
                  </a:cubicBezTo>
                  <a:cubicBezTo>
                    <a:pt x="127" y="19"/>
                    <a:pt x="125" y="17"/>
                    <a:pt x="123" y="17"/>
                  </a:cubicBezTo>
                  <a:close/>
                  <a:moveTo>
                    <a:pt x="182" y="17"/>
                  </a:moveTo>
                  <a:cubicBezTo>
                    <a:pt x="181" y="17"/>
                    <a:pt x="180" y="17"/>
                    <a:pt x="180" y="17"/>
                  </a:cubicBezTo>
                  <a:cubicBezTo>
                    <a:pt x="180" y="17"/>
                    <a:pt x="180" y="17"/>
                    <a:pt x="180" y="17"/>
                  </a:cubicBezTo>
                  <a:cubicBezTo>
                    <a:pt x="144" y="35"/>
                    <a:pt x="144" y="35"/>
                    <a:pt x="144" y="35"/>
                  </a:cubicBezTo>
                  <a:cubicBezTo>
                    <a:pt x="144" y="17"/>
                    <a:pt x="144" y="17"/>
                    <a:pt x="144" y="17"/>
                  </a:cubicBezTo>
                  <a:cubicBezTo>
                    <a:pt x="144" y="8"/>
                    <a:pt x="136" y="0"/>
                    <a:pt x="127" y="0"/>
                  </a:cubicBezTo>
                  <a:cubicBezTo>
                    <a:pt x="17" y="0"/>
                    <a:pt x="17" y="0"/>
                    <a:pt x="17" y="0"/>
                  </a:cubicBezTo>
                  <a:cubicBezTo>
                    <a:pt x="8" y="0"/>
                    <a:pt x="0" y="8"/>
                    <a:pt x="0" y="17"/>
                  </a:cubicBezTo>
                  <a:cubicBezTo>
                    <a:pt x="0" y="101"/>
                    <a:pt x="0" y="101"/>
                    <a:pt x="0" y="101"/>
                  </a:cubicBezTo>
                  <a:cubicBezTo>
                    <a:pt x="0" y="111"/>
                    <a:pt x="8" y="118"/>
                    <a:pt x="17" y="118"/>
                  </a:cubicBezTo>
                  <a:cubicBezTo>
                    <a:pt x="127" y="118"/>
                    <a:pt x="127" y="118"/>
                    <a:pt x="127" y="118"/>
                  </a:cubicBezTo>
                  <a:cubicBezTo>
                    <a:pt x="136" y="118"/>
                    <a:pt x="144" y="111"/>
                    <a:pt x="144" y="101"/>
                  </a:cubicBezTo>
                  <a:cubicBezTo>
                    <a:pt x="144" y="83"/>
                    <a:pt x="144" y="83"/>
                    <a:pt x="144" y="83"/>
                  </a:cubicBezTo>
                  <a:cubicBezTo>
                    <a:pt x="180" y="101"/>
                    <a:pt x="180" y="101"/>
                    <a:pt x="180" y="101"/>
                  </a:cubicBezTo>
                  <a:cubicBezTo>
                    <a:pt x="180" y="101"/>
                    <a:pt x="180" y="101"/>
                    <a:pt x="180" y="101"/>
                  </a:cubicBezTo>
                  <a:cubicBezTo>
                    <a:pt x="180" y="101"/>
                    <a:pt x="181" y="101"/>
                    <a:pt x="182" y="101"/>
                  </a:cubicBezTo>
                  <a:cubicBezTo>
                    <a:pt x="184" y="101"/>
                    <a:pt x="186" y="99"/>
                    <a:pt x="186" y="97"/>
                  </a:cubicBezTo>
                  <a:cubicBezTo>
                    <a:pt x="186" y="21"/>
                    <a:pt x="186" y="21"/>
                    <a:pt x="186" y="21"/>
                  </a:cubicBezTo>
                  <a:cubicBezTo>
                    <a:pt x="186" y="19"/>
                    <a:pt x="184" y="17"/>
                    <a:pt x="182" y="17"/>
                  </a:cubicBezTo>
                  <a:close/>
                  <a:moveTo>
                    <a:pt x="135" y="101"/>
                  </a:moveTo>
                  <a:cubicBezTo>
                    <a:pt x="135" y="106"/>
                    <a:pt x="132" y="110"/>
                    <a:pt x="127" y="110"/>
                  </a:cubicBezTo>
                  <a:cubicBezTo>
                    <a:pt x="17" y="110"/>
                    <a:pt x="17" y="110"/>
                    <a:pt x="17" y="110"/>
                  </a:cubicBezTo>
                  <a:cubicBezTo>
                    <a:pt x="13" y="110"/>
                    <a:pt x="9" y="106"/>
                    <a:pt x="9" y="101"/>
                  </a:cubicBezTo>
                  <a:cubicBezTo>
                    <a:pt x="9" y="42"/>
                    <a:pt x="9" y="42"/>
                    <a:pt x="9" y="42"/>
                  </a:cubicBezTo>
                  <a:cubicBezTo>
                    <a:pt x="135" y="42"/>
                    <a:pt x="135" y="42"/>
                    <a:pt x="135" y="42"/>
                  </a:cubicBezTo>
                  <a:lnTo>
                    <a:pt x="135" y="101"/>
                  </a:lnTo>
                  <a:close/>
                  <a:moveTo>
                    <a:pt x="135" y="34"/>
                  </a:moveTo>
                  <a:cubicBezTo>
                    <a:pt x="9" y="34"/>
                    <a:pt x="9" y="34"/>
                    <a:pt x="9" y="34"/>
                  </a:cubicBezTo>
                  <a:cubicBezTo>
                    <a:pt x="9" y="17"/>
                    <a:pt x="9" y="17"/>
                    <a:pt x="9" y="17"/>
                  </a:cubicBezTo>
                  <a:cubicBezTo>
                    <a:pt x="9" y="12"/>
                    <a:pt x="13" y="8"/>
                    <a:pt x="17" y="8"/>
                  </a:cubicBezTo>
                  <a:cubicBezTo>
                    <a:pt x="127" y="8"/>
                    <a:pt x="127" y="8"/>
                    <a:pt x="127" y="8"/>
                  </a:cubicBezTo>
                  <a:cubicBezTo>
                    <a:pt x="132" y="8"/>
                    <a:pt x="135" y="12"/>
                    <a:pt x="135" y="17"/>
                  </a:cubicBezTo>
                  <a:lnTo>
                    <a:pt x="135" y="34"/>
                  </a:lnTo>
                  <a:close/>
                  <a:moveTo>
                    <a:pt x="161" y="82"/>
                  </a:moveTo>
                  <a:cubicBezTo>
                    <a:pt x="144" y="73"/>
                    <a:pt x="144" y="73"/>
                    <a:pt x="144" y="73"/>
                  </a:cubicBezTo>
                  <a:cubicBezTo>
                    <a:pt x="144" y="45"/>
                    <a:pt x="144" y="45"/>
                    <a:pt x="144" y="45"/>
                  </a:cubicBezTo>
                  <a:cubicBezTo>
                    <a:pt x="161" y="36"/>
                    <a:pt x="161" y="36"/>
                    <a:pt x="161" y="36"/>
                  </a:cubicBezTo>
                  <a:lnTo>
                    <a:pt x="161" y="82"/>
                  </a:lnTo>
                  <a:close/>
                  <a:moveTo>
                    <a:pt x="177" y="90"/>
                  </a:moveTo>
                  <a:cubicBezTo>
                    <a:pt x="169" y="86"/>
                    <a:pt x="169" y="86"/>
                    <a:pt x="169" y="86"/>
                  </a:cubicBezTo>
                  <a:cubicBezTo>
                    <a:pt x="169" y="32"/>
                    <a:pt x="169" y="32"/>
                    <a:pt x="169" y="32"/>
                  </a:cubicBezTo>
                  <a:cubicBezTo>
                    <a:pt x="177" y="28"/>
                    <a:pt x="177" y="28"/>
                    <a:pt x="177" y="28"/>
                  </a:cubicBezTo>
                  <a:lnTo>
                    <a:pt x="177" y="90"/>
                  </a:lnTo>
                  <a:close/>
                  <a:moveTo>
                    <a:pt x="47" y="93"/>
                  </a:moveTo>
                  <a:cubicBezTo>
                    <a:pt x="97" y="93"/>
                    <a:pt x="97" y="93"/>
                    <a:pt x="97" y="93"/>
                  </a:cubicBezTo>
                  <a:cubicBezTo>
                    <a:pt x="109" y="93"/>
                    <a:pt x="118" y="83"/>
                    <a:pt x="118" y="72"/>
                  </a:cubicBezTo>
                  <a:cubicBezTo>
                    <a:pt x="118" y="60"/>
                    <a:pt x="109" y="51"/>
                    <a:pt x="97" y="51"/>
                  </a:cubicBezTo>
                  <a:cubicBezTo>
                    <a:pt x="86" y="51"/>
                    <a:pt x="76" y="60"/>
                    <a:pt x="76" y="72"/>
                  </a:cubicBezTo>
                  <a:cubicBezTo>
                    <a:pt x="76" y="77"/>
                    <a:pt x="78" y="81"/>
                    <a:pt x="81" y="84"/>
                  </a:cubicBezTo>
                  <a:cubicBezTo>
                    <a:pt x="63" y="84"/>
                    <a:pt x="63" y="84"/>
                    <a:pt x="63" y="84"/>
                  </a:cubicBezTo>
                  <a:cubicBezTo>
                    <a:pt x="66" y="81"/>
                    <a:pt x="68" y="77"/>
                    <a:pt x="68" y="72"/>
                  </a:cubicBezTo>
                  <a:cubicBezTo>
                    <a:pt x="68" y="60"/>
                    <a:pt x="58" y="51"/>
                    <a:pt x="47" y="51"/>
                  </a:cubicBezTo>
                  <a:cubicBezTo>
                    <a:pt x="35" y="51"/>
                    <a:pt x="26" y="60"/>
                    <a:pt x="26" y="72"/>
                  </a:cubicBezTo>
                  <a:cubicBezTo>
                    <a:pt x="26" y="83"/>
                    <a:pt x="35" y="93"/>
                    <a:pt x="47" y="93"/>
                  </a:cubicBezTo>
                  <a:close/>
                  <a:moveTo>
                    <a:pt x="97" y="59"/>
                  </a:moveTo>
                  <a:cubicBezTo>
                    <a:pt x="104" y="59"/>
                    <a:pt x="110" y="65"/>
                    <a:pt x="110" y="72"/>
                  </a:cubicBezTo>
                  <a:cubicBezTo>
                    <a:pt x="110" y="79"/>
                    <a:pt x="104" y="84"/>
                    <a:pt x="97" y="84"/>
                  </a:cubicBezTo>
                  <a:cubicBezTo>
                    <a:pt x="90" y="84"/>
                    <a:pt x="85" y="79"/>
                    <a:pt x="85" y="72"/>
                  </a:cubicBezTo>
                  <a:cubicBezTo>
                    <a:pt x="85" y="65"/>
                    <a:pt x="90" y="59"/>
                    <a:pt x="97" y="59"/>
                  </a:cubicBezTo>
                  <a:close/>
                  <a:moveTo>
                    <a:pt x="47" y="59"/>
                  </a:moveTo>
                  <a:cubicBezTo>
                    <a:pt x="54" y="59"/>
                    <a:pt x="59" y="65"/>
                    <a:pt x="59" y="72"/>
                  </a:cubicBezTo>
                  <a:cubicBezTo>
                    <a:pt x="59" y="79"/>
                    <a:pt x="54" y="84"/>
                    <a:pt x="47" y="84"/>
                  </a:cubicBezTo>
                  <a:cubicBezTo>
                    <a:pt x="40" y="84"/>
                    <a:pt x="34" y="79"/>
                    <a:pt x="34" y="72"/>
                  </a:cubicBezTo>
                  <a:cubicBezTo>
                    <a:pt x="34" y="65"/>
                    <a:pt x="40" y="59"/>
                    <a:pt x="47" y="59"/>
                  </a:cubicBezTo>
                  <a:close/>
                  <a:moveTo>
                    <a:pt x="106" y="17"/>
                  </a:moveTo>
                  <a:cubicBezTo>
                    <a:pt x="103" y="17"/>
                    <a:pt x="102" y="19"/>
                    <a:pt x="102" y="21"/>
                  </a:cubicBezTo>
                  <a:cubicBezTo>
                    <a:pt x="102" y="23"/>
                    <a:pt x="103" y="25"/>
                    <a:pt x="106" y="25"/>
                  </a:cubicBezTo>
                  <a:cubicBezTo>
                    <a:pt x="108" y="25"/>
                    <a:pt x="110" y="23"/>
                    <a:pt x="110" y="21"/>
                  </a:cubicBezTo>
                  <a:cubicBezTo>
                    <a:pt x="110" y="19"/>
                    <a:pt x="108" y="17"/>
                    <a:pt x="106" y="17"/>
                  </a:cubicBez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66" name="Oval 32"/>
            <p:cNvSpPr>
              <a:spLocks noChangeAspect="1"/>
            </p:cNvSpPr>
            <p:nvPr/>
          </p:nvSpPr>
          <p:spPr>
            <a:xfrm>
              <a:off x="5830" y="5450"/>
              <a:ext cx="1071" cy="1071"/>
            </a:xfrm>
            <a:prstGeom prst="ellipse">
              <a:avLst/>
            </a:prstGeom>
            <a:solidFill>
              <a:srgbClr val="4A5A6F"/>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dirty="0">
                <a:ln>
                  <a:noFill/>
                </a:ln>
                <a:solidFill>
                  <a:prstClr val="white"/>
                </a:solidFill>
                <a:effectLst/>
                <a:uLnTx/>
                <a:uFillTx/>
                <a:latin typeface="Arial" panose="020B0604020202020204"/>
                <a:ea typeface="微软雅黑" panose="020B0503020204020204" charset="-122"/>
                <a:cs typeface="+mn-ea"/>
              </a:endParaRPr>
            </a:p>
          </p:txBody>
        </p:sp>
        <p:sp>
          <p:nvSpPr>
            <p:cNvPr id="67" name="Freeform: Shape 33"/>
            <p:cNvSpPr/>
            <p:nvPr/>
          </p:nvSpPr>
          <p:spPr bwMode="auto">
            <a:xfrm>
              <a:off x="6127" y="5795"/>
              <a:ext cx="474" cy="389"/>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68" name="Oval 31"/>
            <p:cNvSpPr>
              <a:spLocks noChangeAspect="1"/>
            </p:cNvSpPr>
            <p:nvPr/>
          </p:nvSpPr>
          <p:spPr>
            <a:xfrm>
              <a:off x="6716" y="3297"/>
              <a:ext cx="1071" cy="1071"/>
            </a:xfrm>
            <a:prstGeom prst="ellipse">
              <a:avLst/>
            </a:prstGeom>
            <a:solidFill>
              <a:srgbClr val="E06741"/>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ea"/>
              </a:endParaRPr>
            </a:p>
          </p:txBody>
        </p:sp>
        <p:sp>
          <p:nvSpPr>
            <p:cNvPr id="69" name="Freeform: Shape 34"/>
            <p:cNvSpPr/>
            <p:nvPr/>
          </p:nvSpPr>
          <p:spPr bwMode="auto">
            <a:xfrm>
              <a:off x="7014" y="3617"/>
              <a:ext cx="477" cy="474"/>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70" name="Freeform: Shape 36"/>
            <p:cNvSpPr/>
            <p:nvPr/>
          </p:nvSpPr>
          <p:spPr bwMode="auto">
            <a:xfrm>
              <a:off x="11679" y="7857"/>
              <a:ext cx="489" cy="492"/>
            </a:xfrm>
            <a:custGeom>
              <a:avLst/>
              <a:gdLst>
                <a:gd name="T0" fmla="*/ 173 w 189"/>
                <a:gd name="T1" fmla="*/ 17 h 190"/>
                <a:gd name="T2" fmla="*/ 113 w 189"/>
                <a:gd name="T3" fmla="*/ 17 h 190"/>
                <a:gd name="T4" fmla="*/ 101 w 189"/>
                <a:gd name="T5" fmla="*/ 45 h 190"/>
                <a:gd name="T6" fmla="*/ 37 w 189"/>
                <a:gd name="T7" fmla="*/ 117 h 190"/>
                <a:gd name="T8" fmla="*/ 29 w 189"/>
                <a:gd name="T9" fmla="*/ 135 h 190"/>
                <a:gd name="T10" fmla="*/ 33 w 189"/>
                <a:gd name="T11" fmla="*/ 148 h 190"/>
                <a:gd name="T12" fmla="*/ 21 w 189"/>
                <a:gd name="T13" fmla="*/ 174 h 190"/>
                <a:gd name="T14" fmla="*/ 21 w 189"/>
                <a:gd name="T15" fmla="*/ 177 h 190"/>
                <a:gd name="T16" fmla="*/ 4 w 189"/>
                <a:gd name="T17" fmla="*/ 182 h 190"/>
                <a:gd name="T18" fmla="*/ 4 w 189"/>
                <a:gd name="T19" fmla="*/ 181 h 190"/>
                <a:gd name="T20" fmla="*/ 0 w 189"/>
                <a:gd name="T21" fmla="*/ 186 h 190"/>
                <a:gd name="T22" fmla="*/ 4 w 189"/>
                <a:gd name="T23" fmla="*/ 190 h 190"/>
                <a:gd name="T24" fmla="*/ 4 w 189"/>
                <a:gd name="T25" fmla="*/ 190 h 190"/>
                <a:gd name="T26" fmla="*/ 28 w 189"/>
                <a:gd name="T27" fmla="*/ 182 h 190"/>
                <a:gd name="T28" fmla="*/ 29 w 189"/>
                <a:gd name="T29" fmla="*/ 172 h 190"/>
                <a:gd name="T30" fmla="*/ 38 w 189"/>
                <a:gd name="T31" fmla="*/ 154 h 190"/>
                <a:gd name="T32" fmla="*/ 54 w 189"/>
                <a:gd name="T33" fmla="*/ 160 h 190"/>
                <a:gd name="T34" fmla="*/ 72 w 189"/>
                <a:gd name="T35" fmla="*/ 153 h 190"/>
                <a:gd name="T36" fmla="*/ 144 w 189"/>
                <a:gd name="T37" fmla="*/ 89 h 190"/>
                <a:gd name="T38" fmla="*/ 173 w 189"/>
                <a:gd name="T39" fmla="*/ 76 h 190"/>
                <a:gd name="T40" fmla="*/ 173 w 189"/>
                <a:gd name="T41" fmla="*/ 17 h 190"/>
                <a:gd name="T42" fmla="*/ 66 w 189"/>
                <a:gd name="T43" fmla="*/ 147 h 190"/>
                <a:gd name="T44" fmla="*/ 54 w 189"/>
                <a:gd name="T45" fmla="*/ 152 h 190"/>
                <a:gd name="T46" fmla="*/ 38 w 189"/>
                <a:gd name="T47" fmla="*/ 135 h 190"/>
                <a:gd name="T48" fmla="*/ 42 w 189"/>
                <a:gd name="T49" fmla="*/ 123 h 190"/>
                <a:gd name="T50" fmla="*/ 102 w 189"/>
                <a:gd name="T51" fmla="*/ 57 h 190"/>
                <a:gd name="T52" fmla="*/ 113 w 189"/>
                <a:gd name="T53" fmla="*/ 76 h 190"/>
                <a:gd name="T54" fmla="*/ 133 w 189"/>
                <a:gd name="T55" fmla="*/ 87 h 190"/>
                <a:gd name="T56" fmla="*/ 66 w 189"/>
                <a:gd name="T57" fmla="*/ 147 h 190"/>
                <a:gd name="T58" fmla="*/ 167 w 189"/>
                <a:gd name="T59" fmla="*/ 70 h 190"/>
                <a:gd name="T60" fmla="*/ 119 w 189"/>
                <a:gd name="T61" fmla="*/ 70 h 190"/>
                <a:gd name="T62" fmla="*/ 119 w 189"/>
                <a:gd name="T63" fmla="*/ 23 h 190"/>
                <a:gd name="T64" fmla="*/ 167 w 189"/>
                <a:gd name="T65" fmla="*/ 23 h 190"/>
                <a:gd name="T66" fmla="*/ 167 w 189"/>
                <a:gd name="T67" fmla="*/ 70 h 190"/>
                <a:gd name="T68" fmla="*/ 78 w 189"/>
                <a:gd name="T69" fmla="*/ 105 h 190"/>
                <a:gd name="T70" fmla="*/ 84 w 189"/>
                <a:gd name="T71" fmla="*/ 111 h 190"/>
                <a:gd name="T72" fmla="*/ 111 w 189"/>
                <a:gd name="T73" fmla="*/ 90 h 190"/>
                <a:gd name="T74" fmla="*/ 99 w 189"/>
                <a:gd name="T75" fmla="*/ 78 h 190"/>
                <a:gd name="T76" fmla="*/ 78 w 189"/>
                <a:gd name="T77" fmla="*/ 10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9" h="190">
                  <a:moveTo>
                    <a:pt x="173" y="17"/>
                  </a:moveTo>
                  <a:cubicBezTo>
                    <a:pt x="156" y="0"/>
                    <a:pt x="130" y="0"/>
                    <a:pt x="113" y="17"/>
                  </a:cubicBezTo>
                  <a:cubicBezTo>
                    <a:pt x="105" y="25"/>
                    <a:pt x="101" y="35"/>
                    <a:pt x="101" y="45"/>
                  </a:cubicBezTo>
                  <a:cubicBezTo>
                    <a:pt x="37" y="117"/>
                    <a:pt x="37" y="117"/>
                    <a:pt x="37" y="117"/>
                  </a:cubicBezTo>
                  <a:cubicBezTo>
                    <a:pt x="32" y="122"/>
                    <a:pt x="29" y="128"/>
                    <a:pt x="29" y="135"/>
                  </a:cubicBezTo>
                  <a:cubicBezTo>
                    <a:pt x="29" y="140"/>
                    <a:pt x="30" y="144"/>
                    <a:pt x="33" y="148"/>
                  </a:cubicBezTo>
                  <a:cubicBezTo>
                    <a:pt x="21" y="155"/>
                    <a:pt x="16" y="161"/>
                    <a:pt x="21" y="174"/>
                  </a:cubicBezTo>
                  <a:cubicBezTo>
                    <a:pt x="21" y="176"/>
                    <a:pt x="21" y="177"/>
                    <a:pt x="21" y="177"/>
                  </a:cubicBezTo>
                  <a:cubicBezTo>
                    <a:pt x="19" y="180"/>
                    <a:pt x="10" y="181"/>
                    <a:pt x="4" y="182"/>
                  </a:cubicBezTo>
                  <a:cubicBezTo>
                    <a:pt x="4" y="182"/>
                    <a:pt x="4" y="181"/>
                    <a:pt x="4" y="181"/>
                  </a:cubicBezTo>
                  <a:cubicBezTo>
                    <a:pt x="1" y="181"/>
                    <a:pt x="0" y="183"/>
                    <a:pt x="0" y="186"/>
                  </a:cubicBezTo>
                  <a:cubicBezTo>
                    <a:pt x="0" y="188"/>
                    <a:pt x="1" y="190"/>
                    <a:pt x="4" y="190"/>
                  </a:cubicBezTo>
                  <a:cubicBezTo>
                    <a:pt x="4" y="190"/>
                    <a:pt x="4" y="190"/>
                    <a:pt x="4" y="190"/>
                  </a:cubicBezTo>
                  <a:cubicBezTo>
                    <a:pt x="7" y="190"/>
                    <a:pt x="22" y="190"/>
                    <a:pt x="28" y="182"/>
                  </a:cubicBezTo>
                  <a:cubicBezTo>
                    <a:pt x="29" y="180"/>
                    <a:pt x="30" y="176"/>
                    <a:pt x="29" y="172"/>
                  </a:cubicBezTo>
                  <a:cubicBezTo>
                    <a:pt x="26" y="164"/>
                    <a:pt x="27" y="161"/>
                    <a:pt x="38" y="154"/>
                  </a:cubicBezTo>
                  <a:cubicBezTo>
                    <a:pt x="43" y="158"/>
                    <a:pt x="48" y="160"/>
                    <a:pt x="54" y="160"/>
                  </a:cubicBezTo>
                  <a:cubicBezTo>
                    <a:pt x="61" y="160"/>
                    <a:pt x="68" y="158"/>
                    <a:pt x="72" y="153"/>
                  </a:cubicBezTo>
                  <a:cubicBezTo>
                    <a:pt x="144" y="89"/>
                    <a:pt x="144" y="89"/>
                    <a:pt x="144" y="89"/>
                  </a:cubicBezTo>
                  <a:cubicBezTo>
                    <a:pt x="155" y="88"/>
                    <a:pt x="165" y="84"/>
                    <a:pt x="173" y="76"/>
                  </a:cubicBezTo>
                  <a:cubicBezTo>
                    <a:pt x="189" y="60"/>
                    <a:pt x="189" y="33"/>
                    <a:pt x="173" y="17"/>
                  </a:cubicBezTo>
                  <a:close/>
                  <a:moveTo>
                    <a:pt x="66" y="147"/>
                  </a:moveTo>
                  <a:cubicBezTo>
                    <a:pt x="63" y="150"/>
                    <a:pt x="59" y="152"/>
                    <a:pt x="54" y="152"/>
                  </a:cubicBezTo>
                  <a:cubicBezTo>
                    <a:pt x="45" y="152"/>
                    <a:pt x="38" y="144"/>
                    <a:pt x="38" y="135"/>
                  </a:cubicBezTo>
                  <a:cubicBezTo>
                    <a:pt x="38" y="130"/>
                    <a:pt x="39" y="126"/>
                    <a:pt x="42" y="123"/>
                  </a:cubicBezTo>
                  <a:cubicBezTo>
                    <a:pt x="102" y="57"/>
                    <a:pt x="102" y="57"/>
                    <a:pt x="102" y="57"/>
                  </a:cubicBezTo>
                  <a:cubicBezTo>
                    <a:pt x="104" y="64"/>
                    <a:pt x="108" y="71"/>
                    <a:pt x="113" y="76"/>
                  </a:cubicBezTo>
                  <a:cubicBezTo>
                    <a:pt x="119" y="82"/>
                    <a:pt x="126" y="86"/>
                    <a:pt x="133" y="87"/>
                  </a:cubicBezTo>
                  <a:lnTo>
                    <a:pt x="66" y="147"/>
                  </a:lnTo>
                  <a:close/>
                  <a:moveTo>
                    <a:pt x="167" y="70"/>
                  </a:moveTo>
                  <a:cubicBezTo>
                    <a:pt x="154" y="84"/>
                    <a:pt x="132" y="84"/>
                    <a:pt x="119" y="70"/>
                  </a:cubicBezTo>
                  <a:cubicBezTo>
                    <a:pt x="106" y="57"/>
                    <a:pt x="106" y="36"/>
                    <a:pt x="119" y="23"/>
                  </a:cubicBezTo>
                  <a:cubicBezTo>
                    <a:pt x="132" y="10"/>
                    <a:pt x="154" y="10"/>
                    <a:pt x="167" y="23"/>
                  </a:cubicBezTo>
                  <a:cubicBezTo>
                    <a:pt x="180" y="36"/>
                    <a:pt x="180" y="57"/>
                    <a:pt x="167" y="70"/>
                  </a:cubicBezTo>
                  <a:close/>
                  <a:moveTo>
                    <a:pt x="78" y="105"/>
                  </a:moveTo>
                  <a:cubicBezTo>
                    <a:pt x="84" y="111"/>
                    <a:pt x="84" y="111"/>
                    <a:pt x="84" y="111"/>
                  </a:cubicBezTo>
                  <a:cubicBezTo>
                    <a:pt x="111" y="90"/>
                    <a:pt x="111" y="90"/>
                    <a:pt x="111" y="90"/>
                  </a:cubicBezTo>
                  <a:cubicBezTo>
                    <a:pt x="99" y="78"/>
                    <a:pt x="99" y="78"/>
                    <a:pt x="99" y="78"/>
                  </a:cubicBezTo>
                  <a:lnTo>
                    <a:pt x="78" y="105"/>
                  </a:ln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71" name="Oval 39"/>
            <p:cNvSpPr>
              <a:spLocks noChangeAspect="1"/>
            </p:cNvSpPr>
            <p:nvPr/>
          </p:nvSpPr>
          <p:spPr>
            <a:xfrm>
              <a:off x="6716" y="7567"/>
              <a:ext cx="1071" cy="1071"/>
            </a:xfrm>
            <a:prstGeom prst="ellipse">
              <a:avLst/>
            </a:prstGeom>
            <a:solidFill>
              <a:srgbClr val="E06741"/>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dirty="0">
                <a:ln>
                  <a:noFill/>
                </a:ln>
                <a:solidFill>
                  <a:prstClr val="white"/>
                </a:solidFill>
                <a:effectLst/>
                <a:uLnTx/>
                <a:uFillTx/>
                <a:latin typeface="Arial" panose="020B0604020202020204"/>
                <a:ea typeface="微软雅黑" panose="020B0503020204020204" charset="-122"/>
                <a:cs typeface="+mn-ea"/>
              </a:endParaRPr>
            </a:p>
          </p:txBody>
        </p:sp>
        <p:sp>
          <p:nvSpPr>
            <p:cNvPr id="72" name="Freeform: Shape 40"/>
            <p:cNvSpPr/>
            <p:nvPr/>
          </p:nvSpPr>
          <p:spPr bwMode="auto">
            <a:xfrm>
              <a:off x="7101" y="7867"/>
              <a:ext cx="302" cy="472"/>
            </a:xfrm>
            <a:custGeom>
              <a:avLst/>
              <a:gdLst>
                <a:gd name="T0" fmla="*/ 55 w 118"/>
                <a:gd name="T1" fmla="*/ 118 h 185"/>
                <a:gd name="T2" fmla="*/ 51 w 118"/>
                <a:gd name="T3" fmla="*/ 122 h 185"/>
                <a:gd name="T4" fmla="*/ 55 w 118"/>
                <a:gd name="T5" fmla="*/ 126 h 185"/>
                <a:gd name="T6" fmla="*/ 59 w 118"/>
                <a:gd name="T7" fmla="*/ 122 h 185"/>
                <a:gd name="T8" fmla="*/ 55 w 118"/>
                <a:gd name="T9" fmla="*/ 118 h 185"/>
                <a:gd name="T10" fmla="*/ 46 w 118"/>
                <a:gd name="T11" fmla="*/ 152 h 185"/>
                <a:gd name="T12" fmla="*/ 42 w 118"/>
                <a:gd name="T13" fmla="*/ 156 h 185"/>
                <a:gd name="T14" fmla="*/ 46 w 118"/>
                <a:gd name="T15" fmla="*/ 160 h 185"/>
                <a:gd name="T16" fmla="*/ 51 w 118"/>
                <a:gd name="T17" fmla="*/ 156 h 185"/>
                <a:gd name="T18" fmla="*/ 46 w 118"/>
                <a:gd name="T19" fmla="*/ 152 h 185"/>
                <a:gd name="T20" fmla="*/ 51 w 118"/>
                <a:gd name="T21" fmla="*/ 93 h 185"/>
                <a:gd name="T22" fmla="*/ 42 w 118"/>
                <a:gd name="T23" fmla="*/ 84 h 185"/>
                <a:gd name="T24" fmla="*/ 34 w 118"/>
                <a:gd name="T25" fmla="*/ 93 h 185"/>
                <a:gd name="T26" fmla="*/ 42 w 118"/>
                <a:gd name="T27" fmla="*/ 101 h 185"/>
                <a:gd name="T28" fmla="*/ 51 w 118"/>
                <a:gd name="T29" fmla="*/ 93 h 185"/>
                <a:gd name="T30" fmla="*/ 110 w 118"/>
                <a:gd name="T31" fmla="*/ 0 h 185"/>
                <a:gd name="T32" fmla="*/ 8 w 118"/>
                <a:gd name="T33" fmla="*/ 0 h 185"/>
                <a:gd name="T34" fmla="*/ 0 w 118"/>
                <a:gd name="T35" fmla="*/ 8 h 185"/>
                <a:gd name="T36" fmla="*/ 0 w 118"/>
                <a:gd name="T37" fmla="*/ 17 h 185"/>
                <a:gd name="T38" fmla="*/ 8 w 118"/>
                <a:gd name="T39" fmla="*/ 25 h 185"/>
                <a:gd name="T40" fmla="*/ 17 w 118"/>
                <a:gd name="T41" fmla="*/ 25 h 185"/>
                <a:gd name="T42" fmla="*/ 17 w 118"/>
                <a:gd name="T43" fmla="*/ 143 h 185"/>
                <a:gd name="T44" fmla="*/ 59 w 118"/>
                <a:gd name="T45" fmla="*/ 185 h 185"/>
                <a:gd name="T46" fmla="*/ 101 w 118"/>
                <a:gd name="T47" fmla="*/ 143 h 185"/>
                <a:gd name="T48" fmla="*/ 101 w 118"/>
                <a:gd name="T49" fmla="*/ 25 h 185"/>
                <a:gd name="T50" fmla="*/ 110 w 118"/>
                <a:gd name="T51" fmla="*/ 25 h 185"/>
                <a:gd name="T52" fmla="*/ 118 w 118"/>
                <a:gd name="T53" fmla="*/ 17 h 185"/>
                <a:gd name="T54" fmla="*/ 118 w 118"/>
                <a:gd name="T55" fmla="*/ 8 h 185"/>
                <a:gd name="T56" fmla="*/ 110 w 118"/>
                <a:gd name="T57" fmla="*/ 0 h 185"/>
                <a:gd name="T58" fmla="*/ 93 w 118"/>
                <a:gd name="T59" fmla="*/ 143 h 185"/>
                <a:gd name="T60" fmla="*/ 59 w 118"/>
                <a:gd name="T61" fmla="*/ 177 h 185"/>
                <a:gd name="T62" fmla="*/ 25 w 118"/>
                <a:gd name="T63" fmla="*/ 143 h 185"/>
                <a:gd name="T64" fmla="*/ 25 w 118"/>
                <a:gd name="T65" fmla="*/ 55 h 185"/>
                <a:gd name="T66" fmla="*/ 45 w 118"/>
                <a:gd name="T67" fmla="*/ 59 h 185"/>
                <a:gd name="T68" fmla="*/ 57 w 118"/>
                <a:gd name="T69" fmla="*/ 57 h 185"/>
                <a:gd name="T70" fmla="*/ 82 w 118"/>
                <a:gd name="T71" fmla="*/ 47 h 185"/>
                <a:gd name="T72" fmla="*/ 93 w 118"/>
                <a:gd name="T73" fmla="*/ 43 h 185"/>
                <a:gd name="T74" fmla="*/ 93 w 118"/>
                <a:gd name="T75" fmla="*/ 143 h 185"/>
                <a:gd name="T76" fmla="*/ 93 w 118"/>
                <a:gd name="T77" fmla="*/ 34 h 185"/>
                <a:gd name="T78" fmla="*/ 79 w 118"/>
                <a:gd name="T79" fmla="*/ 40 h 185"/>
                <a:gd name="T80" fmla="*/ 55 w 118"/>
                <a:gd name="T81" fmla="*/ 50 h 185"/>
                <a:gd name="T82" fmla="*/ 25 w 118"/>
                <a:gd name="T83" fmla="*/ 46 h 185"/>
                <a:gd name="T84" fmla="*/ 25 w 118"/>
                <a:gd name="T85" fmla="*/ 25 h 185"/>
                <a:gd name="T86" fmla="*/ 93 w 118"/>
                <a:gd name="T87" fmla="*/ 25 h 185"/>
                <a:gd name="T88" fmla="*/ 93 w 118"/>
                <a:gd name="T89" fmla="*/ 34 h 185"/>
                <a:gd name="T90" fmla="*/ 110 w 118"/>
                <a:gd name="T91" fmla="*/ 17 h 185"/>
                <a:gd name="T92" fmla="*/ 8 w 118"/>
                <a:gd name="T93" fmla="*/ 17 h 185"/>
                <a:gd name="T94" fmla="*/ 8 w 118"/>
                <a:gd name="T95" fmla="*/ 8 h 185"/>
                <a:gd name="T96" fmla="*/ 110 w 118"/>
                <a:gd name="T97" fmla="*/ 8 h 185"/>
                <a:gd name="T98" fmla="*/ 110 w 118"/>
                <a:gd name="T99" fmla="*/ 17 h 185"/>
                <a:gd name="T100" fmla="*/ 72 w 118"/>
                <a:gd name="T101" fmla="*/ 135 h 185"/>
                <a:gd name="T102" fmla="*/ 68 w 118"/>
                <a:gd name="T103" fmla="*/ 139 h 185"/>
                <a:gd name="T104" fmla="*/ 72 w 118"/>
                <a:gd name="T105" fmla="*/ 143 h 185"/>
                <a:gd name="T106" fmla="*/ 76 w 118"/>
                <a:gd name="T107" fmla="*/ 139 h 185"/>
                <a:gd name="T108" fmla="*/ 72 w 118"/>
                <a:gd name="T109" fmla="*/ 135 h 185"/>
                <a:gd name="T110" fmla="*/ 76 w 118"/>
                <a:gd name="T111" fmla="*/ 67 h 185"/>
                <a:gd name="T112" fmla="*/ 68 w 118"/>
                <a:gd name="T113" fmla="*/ 76 h 185"/>
                <a:gd name="T114" fmla="*/ 76 w 118"/>
                <a:gd name="T115" fmla="*/ 84 h 185"/>
                <a:gd name="T116" fmla="*/ 84 w 118"/>
                <a:gd name="T117" fmla="*/ 76 h 185"/>
                <a:gd name="T118" fmla="*/ 76 w 118"/>
                <a:gd name="T119" fmla="*/ 6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85">
                  <a:moveTo>
                    <a:pt x="55" y="118"/>
                  </a:moveTo>
                  <a:cubicBezTo>
                    <a:pt x="53" y="118"/>
                    <a:pt x="51" y="120"/>
                    <a:pt x="51" y="122"/>
                  </a:cubicBezTo>
                  <a:cubicBezTo>
                    <a:pt x="51" y="124"/>
                    <a:pt x="53" y="126"/>
                    <a:pt x="55" y="126"/>
                  </a:cubicBezTo>
                  <a:cubicBezTo>
                    <a:pt x="57" y="126"/>
                    <a:pt x="59" y="124"/>
                    <a:pt x="59" y="122"/>
                  </a:cubicBezTo>
                  <a:cubicBezTo>
                    <a:pt x="59" y="120"/>
                    <a:pt x="57" y="118"/>
                    <a:pt x="55" y="118"/>
                  </a:cubicBezTo>
                  <a:close/>
                  <a:moveTo>
                    <a:pt x="46" y="152"/>
                  </a:moveTo>
                  <a:cubicBezTo>
                    <a:pt x="44" y="152"/>
                    <a:pt x="42" y="154"/>
                    <a:pt x="42" y="156"/>
                  </a:cubicBezTo>
                  <a:cubicBezTo>
                    <a:pt x="42" y="158"/>
                    <a:pt x="44" y="160"/>
                    <a:pt x="46" y="160"/>
                  </a:cubicBezTo>
                  <a:cubicBezTo>
                    <a:pt x="49" y="160"/>
                    <a:pt x="51" y="158"/>
                    <a:pt x="51" y="156"/>
                  </a:cubicBezTo>
                  <a:cubicBezTo>
                    <a:pt x="51" y="154"/>
                    <a:pt x="49" y="152"/>
                    <a:pt x="46" y="152"/>
                  </a:cubicBezTo>
                  <a:close/>
                  <a:moveTo>
                    <a:pt x="51" y="93"/>
                  </a:moveTo>
                  <a:cubicBezTo>
                    <a:pt x="51" y="88"/>
                    <a:pt x="47" y="84"/>
                    <a:pt x="42" y="84"/>
                  </a:cubicBezTo>
                  <a:cubicBezTo>
                    <a:pt x="38" y="84"/>
                    <a:pt x="34" y="88"/>
                    <a:pt x="34" y="93"/>
                  </a:cubicBezTo>
                  <a:cubicBezTo>
                    <a:pt x="34" y="97"/>
                    <a:pt x="38" y="101"/>
                    <a:pt x="42" y="101"/>
                  </a:cubicBezTo>
                  <a:cubicBezTo>
                    <a:pt x="47" y="101"/>
                    <a:pt x="51" y="97"/>
                    <a:pt x="51" y="93"/>
                  </a:cubicBezTo>
                  <a:close/>
                  <a:moveTo>
                    <a:pt x="110" y="0"/>
                  </a:moveTo>
                  <a:cubicBezTo>
                    <a:pt x="8" y="0"/>
                    <a:pt x="8" y="0"/>
                    <a:pt x="8" y="0"/>
                  </a:cubicBezTo>
                  <a:cubicBezTo>
                    <a:pt x="4" y="0"/>
                    <a:pt x="0" y="4"/>
                    <a:pt x="0" y="8"/>
                  </a:cubicBezTo>
                  <a:cubicBezTo>
                    <a:pt x="0" y="17"/>
                    <a:pt x="0" y="17"/>
                    <a:pt x="0" y="17"/>
                  </a:cubicBezTo>
                  <a:cubicBezTo>
                    <a:pt x="0" y="21"/>
                    <a:pt x="4" y="25"/>
                    <a:pt x="8" y="25"/>
                  </a:cubicBezTo>
                  <a:cubicBezTo>
                    <a:pt x="17" y="25"/>
                    <a:pt x="17" y="25"/>
                    <a:pt x="17" y="25"/>
                  </a:cubicBezTo>
                  <a:cubicBezTo>
                    <a:pt x="17" y="143"/>
                    <a:pt x="17" y="143"/>
                    <a:pt x="17" y="143"/>
                  </a:cubicBezTo>
                  <a:cubicBezTo>
                    <a:pt x="17" y="166"/>
                    <a:pt x="36" y="185"/>
                    <a:pt x="59" y="185"/>
                  </a:cubicBezTo>
                  <a:cubicBezTo>
                    <a:pt x="82" y="185"/>
                    <a:pt x="101" y="166"/>
                    <a:pt x="101" y="143"/>
                  </a:cubicBezTo>
                  <a:cubicBezTo>
                    <a:pt x="101" y="25"/>
                    <a:pt x="101" y="25"/>
                    <a:pt x="101" y="25"/>
                  </a:cubicBezTo>
                  <a:cubicBezTo>
                    <a:pt x="110" y="25"/>
                    <a:pt x="110" y="25"/>
                    <a:pt x="110" y="25"/>
                  </a:cubicBezTo>
                  <a:cubicBezTo>
                    <a:pt x="114" y="25"/>
                    <a:pt x="118" y="21"/>
                    <a:pt x="118" y="17"/>
                  </a:cubicBezTo>
                  <a:cubicBezTo>
                    <a:pt x="118" y="8"/>
                    <a:pt x="118" y="8"/>
                    <a:pt x="118" y="8"/>
                  </a:cubicBezTo>
                  <a:cubicBezTo>
                    <a:pt x="118" y="4"/>
                    <a:pt x="114" y="0"/>
                    <a:pt x="110" y="0"/>
                  </a:cubicBezTo>
                  <a:close/>
                  <a:moveTo>
                    <a:pt x="93" y="143"/>
                  </a:moveTo>
                  <a:cubicBezTo>
                    <a:pt x="93" y="162"/>
                    <a:pt x="78" y="177"/>
                    <a:pt x="59" y="177"/>
                  </a:cubicBezTo>
                  <a:cubicBezTo>
                    <a:pt x="40" y="177"/>
                    <a:pt x="25" y="162"/>
                    <a:pt x="25" y="143"/>
                  </a:cubicBezTo>
                  <a:cubicBezTo>
                    <a:pt x="25" y="55"/>
                    <a:pt x="25" y="55"/>
                    <a:pt x="25" y="55"/>
                  </a:cubicBezTo>
                  <a:cubicBezTo>
                    <a:pt x="31" y="57"/>
                    <a:pt x="38" y="59"/>
                    <a:pt x="45" y="59"/>
                  </a:cubicBezTo>
                  <a:cubicBezTo>
                    <a:pt x="49" y="59"/>
                    <a:pt x="53" y="58"/>
                    <a:pt x="57" y="57"/>
                  </a:cubicBezTo>
                  <a:cubicBezTo>
                    <a:pt x="68" y="54"/>
                    <a:pt x="76" y="50"/>
                    <a:pt x="82" y="47"/>
                  </a:cubicBezTo>
                  <a:cubicBezTo>
                    <a:pt x="86" y="45"/>
                    <a:pt x="90" y="44"/>
                    <a:pt x="93" y="43"/>
                  </a:cubicBezTo>
                  <a:lnTo>
                    <a:pt x="93" y="143"/>
                  </a:lnTo>
                  <a:close/>
                  <a:moveTo>
                    <a:pt x="93" y="34"/>
                  </a:moveTo>
                  <a:cubicBezTo>
                    <a:pt x="88" y="36"/>
                    <a:pt x="84" y="38"/>
                    <a:pt x="79" y="40"/>
                  </a:cubicBezTo>
                  <a:cubicBezTo>
                    <a:pt x="72" y="43"/>
                    <a:pt x="65" y="46"/>
                    <a:pt x="55" y="50"/>
                  </a:cubicBezTo>
                  <a:cubicBezTo>
                    <a:pt x="44" y="53"/>
                    <a:pt x="34" y="50"/>
                    <a:pt x="25" y="46"/>
                  </a:cubicBezTo>
                  <a:cubicBezTo>
                    <a:pt x="25" y="25"/>
                    <a:pt x="25" y="25"/>
                    <a:pt x="25" y="25"/>
                  </a:cubicBezTo>
                  <a:cubicBezTo>
                    <a:pt x="93" y="25"/>
                    <a:pt x="93" y="25"/>
                    <a:pt x="93" y="25"/>
                  </a:cubicBezTo>
                  <a:lnTo>
                    <a:pt x="93" y="34"/>
                  </a:lnTo>
                  <a:close/>
                  <a:moveTo>
                    <a:pt x="110" y="17"/>
                  </a:moveTo>
                  <a:cubicBezTo>
                    <a:pt x="8" y="17"/>
                    <a:pt x="8" y="17"/>
                    <a:pt x="8" y="17"/>
                  </a:cubicBezTo>
                  <a:cubicBezTo>
                    <a:pt x="8" y="8"/>
                    <a:pt x="8" y="8"/>
                    <a:pt x="8" y="8"/>
                  </a:cubicBezTo>
                  <a:cubicBezTo>
                    <a:pt x="110" y="8"/>
                    <a:pt x="110" y="8"/>
                    <a:pt x="110" y="8"/>
                  </a:cubicBezTo>
                  <a:lnTo>
                    <a:pt x="110" y="17"/>
                  </a:lnTo>
                  <a:close/>
                  <a:moveTo>
                    <a:pt x="72" y="135"/>
                  </a:moveTo>
                  <a:cubicBezTo>
                    <a:pt x="69" y="135"/>
                    <a:pt x="68" y="137"/>
                    <a:pt x="68" y="139"/>
                  </a:cubicBezTo>
                  <a:cubicBezTo>
                    <a:pt x="68" y="141"/>
                    <a:pt x="69" y="143"/>
                    <a:pt x="72" y="143"/>
                  </a:cubicBezTo>
                  <a:cubicBezTo>
                    <a:pt x="74" y="143"/>
                    <a:pt x="76" y="141"/>
                    <a:pt x="76" y="139"/>
                  </a:cubicBezTo>
                  <a:cubicBezTo>
                    <a:pt x="76" y="137"/>
                    <a:pt x="74" y="135"/>
                    <a:pt x="72" y="135"/>
                  </a:cubicBezTo>
                  <a:close/>
                  <a:moveTo>
                    <a:pt x="76" y="67"/>
                  </a:moveTo>
                  <a:cubicBezTo>
                    <a:pt x="71" y="67"/>
                    <a:pt x="68" y="71"/>
                    <a:pt x="68" y="76"/>
                  </a:cubicBezTo>
                  <a:cubicBezTo>
                    <a:pt x="68" y="80"/>
                    <a:pt x="71" y="84"/>
                    <a:pt x="76" y="84"/>
                  </a:cubicBezTo>
                  <a:cubicBezTo>
                    <a:pt x="81" y="84"/>
                    <a:pt x="84" y="80"/>
                    <a:pt x="84" y="76"/>
                  </a:cubicBezTo>
                  <a:cubicBezTo>
                    <a:pt x="84" y="71"/>
                    <a:pt x="81" y="67"/>
                    <a:pt x="76" y="67"/>
                  </a:cubicBez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73" name="矩形 72"/>
            <p:cNvSpPr/>
            <p:nvPr/>
          </p:nvSpPr>
          <p:spPr>
            <a:xfrm>
              <a:off x="444" y="5261"/>
              <a:ext cx="5239" cy="2175"/>
            </a:xfrm>
            <a:prstGeom prst="rect">
              <a:avLst/>
            </a:prstGeom>
          </p:spPr>
          <p:txBody>
            <a:bodyPr wrap="square">
              <a:spAutoFit/>
              <a:scene3d>
                <a:camera prst="orthographicFront"/>
                <a:lightRig rig="threePt" dir="t"/>
              </a:scene3d>
              <a:sp3d contourW="12700"/>
            </a:bodyPr>
            <a:p>
              <a:pPr algn="l">
                <a:lnSpc>
                  <a:spcPct val="100000"/>
                </a:lnSpc>
                <a:defRPr/>
              </a:pPr>
              <a:r>
                <a:rPr lang="en-US" altLang="zh-CN" sz="2000" b="1" dirty="0">
                  <a:solidFill>
                    <a:schemeClr val="tx1"/>
                  </a:solidFill>
                  <a:latin typeface="Times New Roman" panose="02020603050405020304" pitchFamily="18" charset="0"/>
                  <a:cs typeface="Times New Roman" panose="02020603050405020304" pitchFamily="18" charset="0"/>
                </a:rPr>
                <a:t>       </a:t>
              </a:r>
              <a:r>
                <a:rPr lang="zh-CN" altLang="en-US" sz="2000" b="1" dirty="0">
                  <a:solidFill>
                    <a:schemeClr val="tx1"/>
                  </a:solidFill>
                  <a:latin typeface="Times New Roman" panose="02020603050405020304" pitchFamily="18" charset="0"/>
                  <a:cs typeface="Times New Roman" panose="02020603050405020304" pitchFamily="18" charset="0"/>
                </a:rPr>
                <a:t>（</a:t>
              </a:r>
              <a:r>
                <a:rPr lang="en-US" altLang="zh-CN" sz="2000" b="1" dirty="0">
                  <a:solidFill>
                    <a:schemeClr val="tx1"/>
                  </a:solidFill>
                  <a:latin typeface="Times New Roman" panose="02020603050405020304" pitchFamily="18" charset="0"/>
                  <a:cs typeface="Times New Roman" panose="02020603050405020304" pitchFamily="18" charset="0"/>
                </a:rPr>
                <a:t>2</a:t>
              </a:r>
              <a:r>
                <a:rPr lang="zh-CN" altLang="en-US" sz="2000" b="1" dirty="0">
                  <a:solidFill>
                    <a:schemeClr val="tx1"/>
                  </a:solidFill>
                  <a:latin typeface="Times New Roman" panose="02020603050405020304" pitchFamily="18" charset="0"/>
                  <a:cs typeface="Times New Roman" panose="02020603050405020304" pitchFamily="18" charset="0"/>
                </a:rPr>
                <a:t>）两段封锁（</a:t>
              </a:r>
              <a:r>
                <a:rPr lang="en-US" altLang="zh-CN" sz="2000" b="1" dirty="0">
                  <a:solidFill>
                    <a:schemeClr val="tx1"/>
                  </a:solidFill>
                  <a:latin typeface="Times New Roman" panose="02020603050405020304" pitchFamily="18" charset="0"/>
                  <a:cs typeface="Times New Roman" panose="02020603050405020304" pitchFamily="18" charset="0"/>
                </a:rPr>
                <a:t>Two-Phase Locking</a:t>
              </a:r>
              <a:r>
                <a:rPr lang="zh-CN" altLang="en-US" sz="2000" b="1" dirty="0">
                  <a:solidFill>
                    <a:schemeClr val="tx1"/>
                  </a:solidFill>
                  <a:latin typeface="Times New Roman" panose="02020603050405020304" pitchFamily="18" charset="0"/>
                  <a:cs typeface="Times New Roman" panose="02020603050405020304" pitchFamily="18" charset="0"/>
                </a:rPr>
                <a:t>，</a:t>
              </a:r>
              <a:r>
                <a:rPr lang="en-US" altLang="zh-CN" sz="2000" b="1" dirty="0">
                  <a:solidFill>
                    <a:schemeClr val="tx1"/>
                  </a:solidFill>
                  <a:latin typeface="Times New Roman" panose="02020603050405020304" pitchFamily="18" charset="0"/>
                  <a:cs typeface="Times New Roman" panose="02020603050405020304" pitchFamily="18" charset="0"/>
                </a:rPr>
                <a:t>2PL</a:t>
              </a:r>
              <a:r>
                <a:rPr lang="zh-CN" altLang="en-US" sz="2000" b="1" dirty="0">
                  <a:solidFill>
                    <a:schemeClr val="tx1"/>
                  </a:solidFill>
                  <a:latin typeface="Times New Roman" panose="02020603050405020304" pitchFamily="18" charset="0"/>
                  <a:cs typeface="Times New Roman" panose="02020603050405020304" pitchFamily="18" charset="0"/>
                </a:rPr>
                <a:t>）协议</a:t>
              </a:r>
              <a:endParaRPr lang="zh-CN" altLang="en-US" sz="2000" b="1" dirty="0">
                <a:solidFill>
                  <a:schemeClr val="tx1"/>
                </a:solidFill>
                <a:latin typeface="Times New Roman" panose="02020603050405020304" pitchFamily="18" charset="0"/>
                <a:cs typeface="Times New Roman" panose="02020603050405020304" pitchFamily="18" charset="0"/>
              </a:endParaRPr>
            </a:p>
          </p:txBody>
        </p:sp>
        <p:sp>
          <p:nvSpPr>
            <p:cNvPr id="74" name="矩形 73"/>
            <p:cNvSpPr/>
            <p:nvPr/>
          </p:nvSpPr>
          <p:spPr>
            <a:xfrm>
              <a:off x="1353" y="2829"/>
              <a:ext cx="5109" cy="2175"/>
            </a:xfrm>
            <a:prstGeom prst="rect">
              <a:avLst/>
            </a:prstGeom>
          </p:spPr>
          <p:txBody>
            <a:bodyPr wrap="square">
              <a:spAutoFit/>
            </a:bodyPr>
            <a:p>
              <a:pPr algn="l"/>
              <a:r>
                <a:rPr lang="zh-CN" altLang="en-US" sz="2000" b="1" dirty="0">
                  <a:solidFill>
                    <a:schemeClr val="tx1"/>
                  </a:solidFill>
                  <a:latin typeface="Times New Roman" panose="02020603050405020304" pitchFamily="18" charset="0"/>
                  <a:cs typeface="Times New Roman" panose="02020603050405020304" pitchFamily="18" charset="0"/>
                </a:rPr>
                <a:t>（</a:t>
              </a:r>
              <a:r>
                <a:rPr lang="en-US" altLang="zh-CN" sz="2000" b="1" dirty="0">
                  <a:solidFill>
                    <a:schemeClr val="tx1"/>
                  </a:solidFill>
                  <a:latin typeface="Times New Roman" panose="02020603050405020304" pitchFamily="18" charset="0"/>
                  <a:cs typeface="Times New Roman" panose="02020603050405020304" pitchFamily="18" charset="0"/>
                </a:rPr>
                <a:t>1</a:t>
              </a:r>
              <a:r>
                <a:rPr lang="zh-CN" altLang="en-US" sz="2000" b="1" dirty="0">
                  <a:solidFill>
                    <a:schemeClr val="tx1"/>
                  </a:solidFill>
                  <a:latin typeface="Times New Roman" panose="02020603050405020304" pitchFamily="18" charset="0"/>
                  <a:cs typeface="Times New Roman" panose="02020603050405020304" pitchFamily="18" charset="0"/>
                </a:rPr>
                <a:t>）事务（</a:t>
              </a:r>
              <a:r>
                <a:rPr lang="en-US" altLang="zh-CN" sz="2000" b="1" dirty="0">
                  <a:solidFill>
                    <a:schemeClr val="tx1"/>
                  </a:solidFill>
                  <a:latin typeface="Times New Roman" panose="02020603050405020304" pitchFamily="18" charset="0"/>
                  <a:cs typeface="Times New Roman" panose="02020603050405020304" pitchFamily="18" charset="0"/>
                </a:rPr>
                <a:t>Transaction</a:t>
              </a:r>
              <a:r>
                <a:rPr lang="zh-CN" altLang="en-US" sz="2000" b="1" dirty="0">
                  <a:solidFill>
                    <a:schemeClr val="tx1"/>
                  </a:solidFill>
                  <a:latin typeface="Times New Roman" panose="02020603050405020304" pitchFamily="18" charset="0"/>
                  <a:cs typeface="Times New Roman" panose="02020603050405020304" pitchFamily="18" charset="0"/>
                </a:rPr>
                <a:t>）处理能力及</a:t>
              </a:r>
              <a:r>
                <a:rPr lang="en-US" altLang="zh-CN" sz="2000" b="1" dirty="0">
                  <a:solidFill>
                    <a:schemeClr val="tx1"/>
                  </a:solidFill>
                  <a:latin typeface="Times New Roman" panose="02020603050405020304" pitchFamily="18" charset="0"/>
                  <a:cs typeface="Times New Roman" panose="02020603050405020304" pitchFamily="18" charset="0"/>
                </a:rPr>
                <a:t>ACID </a:t>
              </a:r>
              <a:r>
                <a:rPr lang="zh-CN" altLang="en-US" sz="2000" b="1" dirty="0">
                  <a:solidFill>
                    <a:schemeClr val="tx1"/>
                  </a:solidFill>
                  <a:latin typeface="Times New Roman" panose="02020603050405020304" pitchFamily="18" charset="0"/>
                  <a:cs typeface="Times New Roman" panose="02020603050405020304" pitchFamily="18" charset="0"/>
                </a:rPr>
                <a:t>特征</a:t>
              </a:r>
              <a:endParaRPr lang="zh-CN" altLang="en-US" sz="2000" b="1" dirty="0">
                <a:solidFill>
                  <a:schemeClr val="tx1"/>
                </a:solidFill>
                <a:latin typeface="Times New Roman" panose="02020603050405020304" pitchFamily="18" charset="0"/>
                <a:cs typeface="Times New Roman" panose="02020603050405020304" pitchFamily="18" charset="0"/>
              </a:endParaRPr>
            </a:p>
          </p:txBody>
        </p:sp>
        <p:sp>
          <p:nvSpPr>
            <p:cNvPr id="75" name="矩形 74"/>
            <p:cNvSpPr/>
            <p:nvPr/>
          </p:nvSpPr>
          <p:spPr>
            <a:xfrm>
              <a:off x="1362" y="7760"/>
              <a:ext cx="5642" cy="2175"/>
            </a:xfrm>
            <a:prstGeom prst="rect">
              <a:avLst/>
            </a:prstGeom>
          </p:spPr>
          <p:txBody>
            <a:bodyPr wrap="square">
              <a:spAutoFit/>
            </a:bodyPr>
            <a:p>
              <a:pPr algn="l"/>
              <a:r>
                <a:rPr lang="zh-CN" altLang="en-US" sz="2000" b="1" dirty="0">
                  <a:solidFill>
                    <a:schemeClr val="tx1"/>
                  </a:solidFill>
                  <a:latin typeface="Times New Roman" panose="02020603050405020304" pitchFamily="18" charset="0"/>
                  <a:cs typeface="Times New Roman" panose="02020603050405020304" pitchFamily="18" charset="0"/>
                </a:rPr>
                <a:t>（</a:t>
              </a:r>
              <a:r>
                <a:rPr lang="en-US" altLang="zh-CN" sz="2000" b="1" dirty="0">
                  <a:solidFill>
                    <a:schemeClr val="tx1"/>
                  </a:solidFill>
                  <a:latin typeface="Times New Roman" panose="02020603050405020304" pitchFamily="18" charset="0"/>
                  <a:cs typeface="Times New Roman" panose="02020603050405020304" pitchFamily="18" charset="0"/>
                </a:rPr>
                <a:t>3</a:t>
              </a:r>
              <a:r>
                <a:rPr lang="zh-CN" altLang="en-US" sz="2000" b="1" dirty="0">
                  <a:solidFill>
                    <a:schemeClr val="tx1"/>
                  </a:solidFill>
                  <a:latin typeface="Times New Roman" panose="02020603050405020304" pitchFamily="18" charset="0"/>
                  <a:cs typeface="Times New Roman" panose="02020603050405020304" pitchFamily="18" charset="0"/>
                </a:rPr>
                <a:t>）两段提交（</a:t>
              </a:r>
              <a:r>
                <a:rPr lang="en-US" altLang="zh-CN" sz="2000" b="1" dirty="0">
                  <a:solidFill>
                    <a:schemeClr val="tx1"/>
                  </a:solidFill>
                  <a:latin typeface="Times New Roman" panose="02020603050405020304" pitchFamily="18" charset="0"/>
                  <a:cs typeface="Times New Roman" panose="02020603050405020304" pitchFamily="18" charset="0"/>
                </a:rPr>
                <a:t>Two-Phase Commitment</a:t>
              </a:r>
              <a:r>
                <a:rPr lang="zh-CN" altLang="en-US" sz="2000" b="1" dirty="0">
                  <a:solidFill>
                    <a:schemeClr val="tx1"/>
                  </a:solidFill>
                  <a:latin typeface="Times New Roman" panose="02020603050405020304" pitchFamily="18" charset="0"/>
                  <a:cs typeface="Times New Roman" panose="02020603050405020304" pitchFamily="18" charset="0"/>
                </a:rPr>
                <a:t>，</a:t>
              </a:r>
              <a:r>
                <a:rPr lang="en-US" altLang="zh-CN" sz="2000" b="1" dirty="0">
                  <a:solidFill>
                    <a:schemeClr val="tx1"/>
                  </a:solidFill>
                  <a:latin typeface="Times New Roman" panose="02020603050405020304" pitchFamily="18" charset="0"/>
                  <a:cs typeface="Times New Roman" panose="02020603050405020304" pitchFamily="18" charset="0"/>
                </a:rPr>
                <a:t>2PC</a:t>
              </a:r>
              <a:r>
                <a:rPr lang="zh-CN" altLang="en-US" sz="2000" b="1" dirty="0">
                  <a:solidFill>
                    <a:schemeClr val="tx1"/>
                  </a:solidFill>
                  <a:latin typeface="Times New Roman" panose="02020603050405020304" pitchFamily="18" charset="0"/>
                  <a:cs typeface="Times New Roman" panose="02020603050405020304" pitchFamily="18" charset="0"/>
                </a:rPr>
                <a:t>）协议</a:t>
              </a:r>
              <a:endParaRPr lang="zh-CN" altLang="en-US" sz="2000" b="1" dirty="0">
                <a:solidFill>
                  <a:schemeClr val="tx1"/>
                </a:solidFill>
                <a:latin typeface="Times New Roman" panose="02020603050405020304" pitchFamily="18" charset="0"/>
                <a:cs typeface="Times New Roman" panose="02020603050405020304" pitchFamily="18" charset="0"/>
              </a:endParaRPr>
            </a:p>
          </p:txBody>
        </p:sp>
        <p:sp>
          <p:nvSpPr>
            <p:cNvPr id="76" name="Oval 37"/>
            <p:cNvSpPr>
              <a:spLocks noChangeAspect="1"/>
            </p:cNvSpPr>
            <p:nvPr/>
          </p:nvSpPr>
          <p:spPr>
            <a:xfrm>
              <a:off x="11709" y="7561"/>
              <a:ext cx="1071" cy="1071"/>
            </a:xfrm>
            <a:prstGeom prst="ellipse">
              <a:avLst/>
            </a:prstGeom>
            <a:solidFill>
              <a:srgbClr val="4A5A6F"/>
            </a:solidFill>
            <a:ln w="12700" cap="flat" cmpd="sng" algn="ctr">
              <a:noFill/>
              <a:prstDash val="solid"/>
              <a:miter lim="800000"/>
            </a:ln>
            <a:effec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ea"/>
              </a:endParaRPr>
            </a:p>
          </p:txBody>
        </p:sp>
        <p:sp>
          <p:nvSpPr>
            <p:cNvPr id="77" name="Freeform: Shape 36"/>
            <p:cNvSpPr/>
            <p:nvPr/>
          </p:nvSpPr>
          <p:spPr bwMode="auto">
            <a:xfrm>
              <a:off x="12000" y="7872"/>
              <a:ext cx="489" cy="492"/>
            </a:xfrm>
            <a:custGeom>
              <a:avLst/>
              <a:gdLst>
                <a:gd name="T0" fmla="*/ 173 w 189"/>
                <a:gd name="T1" fmla="*/ 17 h 190"/>
                <a:gd name="T2" fmla="*/ 113 w 189"/>
                <a:gd name="T3" fmla="*/ 17 h 190"/>
                <a:gd name="T4" fmla="*/ 101 w 189"/>
                <a:gd name="T5" fmla="*/ 45 h 190"/>
                <a:gd name="T6" fmla="*/ 37 w 189"/>
                <a:gd name="T7" fmla="*/ 117 h 190"/>
                <a:gd name="T8" fmla="*/ 29 w 189"/>
                <a:gd name="T9" fmla="*/ 135 h 190"/>
                <a:gd name="T10" fmla="*/ 33 w 189"/>
                <a:gd name="T11" fmla="*/ 148 h 190"/>
                <a:gd name="T12" fmla="*/ 21 w 189"/>
                <a:gd name="T13" fmla="*/ 174 h 190"/>
                <a:gd name="T14" fmla="*/ 21 w 189"/>
                <a:gd name="T15" fmla="*/ 177 h 190"/>
                <a:gd name="T16" fmla="*/ 4 w 189"/>
                <a:gd name="T17" fmla="*/ 182 h 190"/>
                <a:gd name="T18" fmla="*/ 4 w 189"/>
                <a:gd name="T19" fmla="*/ 181 h 190"/>
                <a:gd name="T20" fmla="*/ 0 w 189"/>
                <a:gd name="T21" fmla="*/ 186 h 190"/>
                <a:gd name="T22" fmla="*/ 4 w 189"/>
                <a:gd name="T23" fmla="*/ 190 h 190"/>
                <a:gd name="T24" fmla="*/ 4 w 189"/>
                <a:gd name="T25" fmla="*/ 190 h 190"/>
                <a:gd name="T26" fmla="*/ 28 w 189"/>
                <a:gd name="T27" fmla="*/ 182 h 190"/>
                <a:gd name="T28" fmla="*/ 29 w 189"/>
                <a:gd name="T29" fmla="*/ 172 h 190"/>
                <a:gd name="T30" fmla="*/ 38 w 189"/>
                <a:gd name="T31" fmla="*/ 154 h 190"/>
                <a:gd name="T32" fmla="*/ 54 w 189"/>
                <a:gd name="T33" fmla="*/ 160 h 190"/>
                <a:gd name="T34" fmla="*/ 72 w 189"/>
                <a:gd name="T35" fmla="*/ 153 h 190"/>
                <a:gd name="T36" fmla="*/ 144 w 189"/>
                <a:gd name="T37" fmla="*/ 89 h 190"/>
                <a:gd name="T38" fmla="*/ 173 w 189"/>
                <a:gd name="T39" fmla="*/ 76 h 190"/>
                <a:gd name="T40" fmla="*/ 173 w 189"/>
                <a:gd name="T41" fmla="*/ 17 h 190"/>
                <a:gd name="T42" fmla="*/ 66 w 189"/>
                <a:gd name="T43" fmla="*/ 147 h 190"/>
                <a:gd name="T44" fmla="*/ 54 w 189"/>
                <a:gd name="T45" fmla="*/ 152 h 190"/>
                <a:gd name="T46" fmla="*/ 38 w 189"/>
                <a:gd name="T47" fmla="*/ 135 h 190"/>
                <a:gd name="T48" fmla="*/ 42 w 189"/>
                <a:gd name="T49" fmla="*/ 123 h 190"/>
                <a:gd name="T50" fmla="*/ 102 w 189"/>
                <a:gd name="T51" fmla="*/ 57 h 190"/>
                <a:gd name="T52" fmla="*/ 113 w 189"/>
                <a:gd name="T53" fmla="*/ 76 h 190"/>
                <a:gd name="T54" fmla="*/ 133 w 189"/>
                <a:gd name="T55" fmla="*/ 87 h 190"/>
                <a:gd name="T56" fmla="*/ 66 w 189"/>
                <a:gd name="T57" fmla="*/ 147 h 190"/>
                <a:gd name="T58" fmla="*/ 167 w 189"/>
                <a:gd name="T59" fmla="*/ 70 h 190"/>
                <a:gd name="T60" fmla="*/ 119 w 189"/>
                <a:gd name="T61" fmla="*/ 70 h 190"/>
                <a:gd name="T62" fmla="*/ 119 w 189"/>
                <a:gd name="T63" fmla="*/ 23 h 190"/>
                <a:gd name="T64" fmla="*/ 167 w 189"/>
                <a:gd name="T65" fmla="*/ 23 h 190"/>
                <a:gd name="T66" fmla="*/ 167 w 189"/>
                <a:gd name="T67" fmla="*/ 70 h 190"/>
                <a:gd name="T68" fmla="*/ 78 w 189"/>
                <a:gd name="T69" fmla="*/ 105 h 190"/>
                <a:gd name="T70" fmla="*/ 84 w 189"/>
                <a:gd name="T71" fmla="*/ 111 h 190"/>
                <a:gd name="T72" fmla="*/ 111 w 189"/>
                <a:gd name="T73" fmla="*/ 90 h 190"/>
                <a:gd name="T74" fmla="*/ 99 w 189"/>
                <a:gd name="T75" fmla="*/ 78 h 190"/>
                <a:gd name="T76" fmla="*/ 78 w 189"/>
                <a:gd name="T77" fmla="*/ 10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9" h="190">
                  <a:moveTo>
                    <a:pt x="173" y="17"/>
                  </a:moveTo>
                  <a:cubicBezTo>
                    <a:pt x="156" y="0"/>
                    <a:pt x="130" y="0"/>
                    <a:pt x="113" y="17"/>
                  </a:cubicBezTo>
                  <a:cubicBezTo>
                    <a:pt x="105" y="25"/>
                    <a:pt x="101" y="35"/>
                    <a:pt x="101" y="45"/>
                  </a:cubicBezTo>
                  <a:cubicBezTo>
                    <a:pt x="37" y="117"/>
                    <a:pt x="37" y="117"/>
                    <a:pt x="37" y="117"/>
                  </a:cubicBezTo>
                  <a:cubicBezTo>
                    <a:pt x="32" y="122"/>
                    <a:pt x="29" y="128"/>
                    <a:pt x="29" y="135"/>
                  </a:cubicBezTo>
                  <a:cubicBezTo>
                    <a:pt x="29" y="140"/>
                    <a:pt x="30" y="144"/>
                    <a:pt x="33" y="148"/>
                  </a:cubicBezTo>
                  <a:cubicBezTo>
                    <a:pt x="21" y="155"/>
                    <a:pt x="16" y="161"/>
                    <a:pt x="21" y="174"/>
                  </a:cubicBezTo>
                  <a:cubicBezTo>
                    <a:pt x="21" y="176"/>
                    <a:pt x="21" y="177"/>
                    <a:pt x="21" y="177"/>
                  </a:cubicBezTo>
                  <a:cubicBezTo>
                    <a:pt x="19" y="180"/>
                    <a:pt x="10" y="181"/>
                    <a:pt x="4" y="182"/>
                  </a:cubicBezTo>
                  <a:cubicBezTo>
                    <a:pt x="4" y="182"/>
                    <a:pt x="4" y="181"/>
                    <a:pt x="4" y="181"/>
                  </a:cubicBezTo>
                  <a:cubicBezTo>
                    <a:pt x="1" y="181"/>
                    <a:pt x="0" y="183"/>
                    <a:pt x="0" y="186"/>
                  </a:cubicBezTo>
                  <a:cubicBezTo>
                    <a:pt x="0" y="188"/>
                    <a:pt x="1" y="190"/>
                    <a:pt x="4" y="190"/>
                  </a:cubicBezTo>
                  <a:cubicBezTo>
                    <a:pt x="4" y="190"/>
                    <a:pt x="4" y="190"/>
                    <a:pt x="4" y="190"/>
                  </a:cubicBezTo>
                  <a:cubicBezTo>
                    <a:pt x="7" y="190"/>
                    <a:pt x="22" y="190"/>
                    <a:pt x="28" y="182"/>
                  </a:cubicBezTo>
                  <a:cubicBezTo>
                    <a:pt x="29" y="180"/>
                    <a:pt x="30" y="176"/>
                    <a:pt x="29" y="172"/>
                  </a:cubicBezTo>
                  <a:cubicBezTo>
                    <a:pt x="26" y="164"/>
                    <a:pt x="27" y="161"/>
                    <a:pt x="38" y="154"/>
                  </a:cubicBezTo>
                  <a:cubicBezTo>
                    <a:pt x="43" y="158"/>
                    <a:pt x="48" y="160"/>
                    <a:pt x="54" y="160"/>
                  </a:cubicBezTo>
                  <a:cubicBezTo>
                    <a:pt x="61" y="160"/>
                    <a:pt x="68" y="158"/>
                    <a:pt x="72" y="153"/>
                  </a:cubicBezTo>
                  <a:cubicBezTo>
                    <a:pt x="144" y="89"/>
                    <a:pt x="144" y="89"/>
                    <a:pt x="144" y="89"/>
                  </a:cubicBezTo>
                  <a:cubicBezTo>
                    <a:pt x="155" y="88"/>
                    <a:pt x="165" y="84"/>
                    <a:pt x="173" y="76"/>
                  </a:cubicBezTo>
                  <a:cubicBezTo>
                    <a:pt x="189" y="60"/>
                    <a:pt x="189" y="33"/>
                    <a:pt x="173" y="17"/>
                  </a:cubicBezTo>
                  <a:close/>
                  <a:moveTo>
                    <a:pt x="66" y="147"/>
                  </a:moveTo>
                  <a:cubicBezTo>
                    <a:pt x="63" y="150"/>
                    <a:pt x="59" y="152"/>
                    <a:pt x="54" y="152"/>
                  </a:cubicBezTo>
                  <a:cubicBezTo>
                    <a:pt x="45" y="152"/>
                    <a:pt x="38" y="144"/>
                    <a:pt x="38" y="135"/>
                  </a:cubicBezTo>
                  <a:cubicBezTo>
                    <a:pt x="38" y="130"/>
                    <a:pt x="39" y="126"/>
                    <a:pt x="42" y="123"/>
                  </a:cubicBezTo>
                  <a:cubicBezTo>
                    <a:pt x="102" y="57"/>
                    <a:pt x="102" y="57"/>
                    <a:pt x="102" y="57"/>
                  </a:cubicBezTo>
                  <a:cubicBezTo>
                    <a:pt x="104" y="64"/>
                    <a:pt x="108" y="71"/>
                    <a:pt x="113" y="76"/>
                  </a:cubicBezTo>
                  <a:cubicBezTo>
                    <a:pt x="119" y="82"/>
                    <a:pt x="126" y="86"/>
                    <a:pt x="133" y="87"/>
                  </a:cubicBezTo>
                  <a:lnTo>
                    <a:pt x="66" y="147"/>
                  </a:lnTo>
                  <a:close/>
                  <a:moveTo>
                    <a:pt x="167" y="70"/>
                  </a:moveTo>
                  <a:cubicBezTo>
                    <a:pt x="154" y="84"/>
                    <a:pt x="132" y="84"/>
                    <a:pt x="119" y="70"/>
                  </a:cubicBezTo>
                  <a:cubicBezTo>
                    <a:pt x="106" y="57"/>
                    <a:pt x="106" y="36"/>
                    <a:pt x="119" y="23"/>
                  </a:cubicBezTo>
                  <a:cubicBezTo>
                    <a:pt x="132" y="10"/>
                    <a:pt x="154" y="10"/>
                    <a:pt x="167" y="23"/>
                  </a:cubicBezTo>
                  <a:cubicBezTo>
                    <a:pt x="180" y="36"/>
                    <a:pt x="180" y="57"/>
                    <a:pt x="167" y="70"/>
                  </a:cubicBezTo>
                  <a:close/>
                  <a:moveTo>
                    <a:pt x="78" y="105"/>
                  </a:moveTo>
                  <a:cubicBezTo>
                    <a:pt x="84" y="111"/>
                    <a:pt x="84" y="111"/>
                    <a:pt x="84" y="111"/>
                  </a:cubicBezTo>
                  <a:cubicBezTo>
                    <a:pt x="111" y="90"/>
                    <a:pt x="111" y="90"/>
                    <a:pt x="111" y="90"/>
                  </a:cubicBezTo>
                  <a:cubicBezTo>
                    <a:pt x="99" y="78"/>
                    <a:pt x="99" y="78"/>
                    <a:pt x="99" y="78"/>
                  </a:cubicBezTo>
                  <a:lnTo>
                    <a:pt x="78" y="105"/>
                  </a:lnTo>
                  <a:close/>
                </a:path>
              </a:pathLst>
            </a:custGeom>
            <a:solidFill>
              <a:sysClr val="window" lastClr="FFFFFF"/>
            </a:solidFill>
            <a:ln>
              <a:noFill/>
            </a:ln>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2000" b="0" i="0" u="none" strike="noStrike" kern="0" cap="none" spc="0" normalizeH="0" baseline="0" noProof="0">
                <a:ln>
                  <a:noFill/>
                </a:ln>
                <a:solidFill>
                  <a:prstClr val="black"/>
                </a:solidFill>
                <a:effectLst/>
                <a:uLnTx/>
                <a:uFillTx/>
                <a:ea typeface="微软雅黑" panose="020B0503020204020204" charset="-122"/>
              </a:endParaRPr>
            </a:p>
          </p:txBody>
        </p:sp>
        <p:sp>
          <p:nvSpPr>
            <p:cNvPr id="78" name="矩形 77"/>
            <p:cNvSpPr/>
            <p:nvPr/>
          </p:nvSpPr>
          <p:spPr>
            <a:xfrm>
              <a:off x="13145" y="3124"/>
              <a:ext cx="3741" cy="1515"/>
            </a:xfrm>
            <a:prstGeom prst="rect">
              <a:avLst/>
            </a:prstGeom>
          </p:spPr>
          <p:txBody>
            <a:bodyPr wrap="square">
              <a:spAutoFit/>
            </a:bodyPr>
            <a:p>
              <a:pPr algn="just"/>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4</a:t>
              </a:r>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）坚实的理论基础</a:t>
              </a:r>
              <a:endPar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79" name="矩形 78"/>
            <p:cNvSpPr/>
            <p:nvPr/>
          </p:nvSpPr>
          <p:spPr>
            <a:xfrm>
              <a:off x="13807" y="5492"/>
              <a:ext cx="3386" cy="1515"/>
            </a:xfrm>
            <a:prstGeom prst="rect">
              <a:avLst/>
            </a:prstGeom>
          </p:spPr>
          <p:txBody>
            <a:bodyPr wrap="square">
              <a:spAutoFit/>
            </a:bodyPr>
            <a:p>
              <a:pPr algn="just"/>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5</a:t>
              </a:r>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）标准化程度高</a:t>
              </a:r>
              <a:endPar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80" name="矩形 79"/>
            <p:cNvSpPr/>
            <p:nvPr/>
          </p:nvSpPr>
          <p:spPr>
            <a:xfrm>
              <a:off x="13159" y="7539"/>
              <a:ext cx="3579" cy="1515"/>
            </a:xfrm>
            <a:prstGeom prst="rect">
              <a:avLst/>
            </a:prstGeom>
          </p:spPr>
          <p:txBody>
            <a:bodyPr wrap="square">
              <a:spAutoFit/>
            </a:bodyPr>
            <a:p>
              <a:pPr algn="just"/>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6</a:t>
              </a:r>
              <a:r>
                <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）产品的成熟度高</a:t>
              </a:r>
              <a:endParaRPr lang="zh-CN" altLang="en-US" sz="20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p:txBody>
        </p:sp>
      </p:gr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30175" y="1424940"/>
            <a:ext cx="8896985" cy="39331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zh-CN" altLang="en-US" sz="2200" dirty="0" smtClean="0">
                <a:solidFill>
                  <a:schemeClr val="tx1"/>
                </a:solidFill>
                <a:ea typeface="黑体" panose="02010609060101010101" pitchFamily="49" charset="-122"/>
                <a:cs typeface="+mn-lt"/>
                <a:sym typeface="+mn-ea"/>
              </a:rPr>
              <a:t>（</a:t>
            </a:r>
            <a:r>
              <a:rPr lang="en-US" altLang="zh-CN" sz="2200" dirty="0" smtClean="0">
                <a:solidFill>
                  <a:schemeClr val="tx1"/>
                </a:solidFill>
                <a:ea typeface="黑体" panose="02010609060101010101" pitchFamily="49" charset="-122"/>
                <a:cs typeface="+mn-lt"/>
                <a:sym typeface="+mn-ea"/>
              </a:rPr>
              <a:t>1</a:t>
            </a:r>
            <a:r>
              <a:rPr lang="zh-CN" altLang="en-US" sz="2200" dirty="0" smtClean="0">
                <a:solidFill>
                  <a:schemeClr val="tx1"/>
                </a:solidFill>
                <a:ea typeface="黑体" panose="02010609060101010101" pitchFamily="49" charset="-122"/>
                <a:cs typeface="+mn-lt"/>
                <a:sym typeface="+mn-ea"/>
              </a:rPr>
              <a:t>）</a:t>
            </a:r>
            <a:r>
              <a:rPr lang="en-US" altLang="zh-CN" sz="2200" dirty="0" smtClean="0">
                <a:solidFill>
                  <a:schemeClr val="tx1"/>
                </a:solidFill>
                <a:ea typeface="黑体" panose="02010609060101010101" pitchFamily="49" charset="-122"/>
                <a:cs typeface="+mn-lt"/>
                <a:sym typeface="+mn-ea"/>
              </a:rPr>
              <a:t>事务（Transaction）处理能力</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latin typeface="+mj-lt"/>
                <a:ea typeface="宋体" panose="02010600030101010101" pitchFamily="2" charset="-122"/>
                <a:cs typeface="+mj-lt"/>
                <a:sym typeface="+mn-ea"/>
              </a:rPr>
              <a:t>          - 为保证数据一致性，关系数据库中引入“事务”的概念</a:t>
            </a:r>
            <a:r>
              <a:rPr lang="zh-CN" altLang="en-US" sz="2100" dirty="0" smtClean="0">
                <a:solidFill>
                  <a:schemeClr val="tx1"/>
                </a:solidFill>
                <a:latin typeface="+mj-lt"/>
                <a:ea typeface="宋体" panose="02010600030101010101" pitchFamily="2" charset="-122"/>
                <a:cs typeface="+mj-lt"/>
                <a:sym typeface="+mn-ea"/>
              </a:rPr>
              <a:t>。</a:t>
            </a:r>
            <a:r>
              <a:rPr lang="en-US" altLang="zh-CN" sz="2100" dirty="0" smtClean="0">
                <a:solidFill>
                  <a:schemeClr val="tx1"/>
                </a:solidFill>
                <a:latin typeface="+mj-lt"/>
                <a:ea typeface="宋体" panose="02010600030101010101" pitchFamily="2" charset="-122"/>
                <a:cs typeface="+mj-lt"/>
                <a:sym typeface="+mn-ea"/>
              </a:rPr>
              <a:t>事务是数据库管理系统运行的基本工作单位</a:t>
            </a:r>
            <a:r>
              <a:rPr lang="zh-CN" altLang="en-US" sz="2100" dirty="0" smtClean="0">
                <a:solidFill>
                  <a:schemeClr val="tx1"/>
                </a:solidFill>
                <a:latin typeface="+mj-lt"/>
                <a:ea typeface="宋体" panose="02010600030101010101" pitchFamily="2" charset="-122"/>
                <a:cs typeface="+mj-lt"/>
                <a:sym typeface="+mn-ea"/>
              </a:rPr>
              <a:t>，</a:t>
            </a:r>
            <a:r>
              <a:rPr lang="en-US" altLang="zh-CN" sz="2100" dirty="0" smtClean="0">
                <a:solidFill>
                  <a:schemeClr val="tx1"/>
                </a:solidFill>
                <a:latin typeface="+mj-lt"/>
                <a:ea typeface="宋体" panose="02010600030101010101" pitchFamily="2" charset="-122"/>
                <a:cs typeface="+mj-lt"/>
                <a:sym typeface="+mn-ea"/>
              </a:rPr>
              <a:t>也是用户定义的一个数据库操作序列，这些操作要么全部执行，要么全部不执行，是一种不可分割的工作单位。</a:t>
            </a:r>
            <a:endParaRPr lang="en-US" altLang="zh-CN" sz="21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latin typeface="+mj-lt"/>
                <a:ea typeface="宋体" panose="02010600030101010101" pitchFamily="2" charset="-122"/>
                <a:cs typeface="+mj-lt"/>
                <a:sym typeface="+mn-ea"/>
              </a:rPr>
              <a:t>          - 通常将一个事务表示为以 BEGIN TRANSACTION 开始，并以 COMMIT或ROLLBACK结束的一条 SQL语句、一组SQL语句或整个程序。</a:t>
            </a:r>
            <a:endParaRPr lang="en-US" altLang="zh-CN" sz="21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latin typeface="+mj-lt"/>
                <a:ea typeface="宋体" panose="02010600030101010101" pitchFamily="2" charset="-122"/>
                <a:cs typeface="+mj-lt"/>
                <a:sym typeface="+mn-ea"/>
              </a:rPr>
              <a:t>          - 事务的本质是一种机制，其目的是保证数据的一致性。为此，关系数据库中的事务</a:t>
            </a:r>
            <a:r>
              <a:rPr lang="zh-CN" altLang="en-US" sz="2100" dirty="0" smtClean="0">
                <a:solidFill>
                  <a:schemeClr val="tx1"/>
                </a:solidFill>
                <a:latin typeface="+mj-lt"/>
                <a:ea typeface="宋体" panose="02010600030101010101" pitchFamily="2" charset="-122"/>
                <a:cs typeface="+mj-lt"/>
                <a:sym typeface="+mn-ea"/>
              </a:rPr>
              <a:t>正确执行</a:t>
            </a:r>
            <a:r>
              <a:rPr lang="en-US" altLang="zh-CN" sz="2100" dirty="0" smtClean="0">
                <a:solidFill>
                  <a:schemeClr val="tx1"/>
                </a:solidFill>
                <a:latin typeface="+mj-lt"/>
                <a:ea typeface="宋体" panose="02010600030101010101" pitchFamily="2" charset="-122"/>
                <a:cs typeface="+mj-lt"/>
                <a:sym typeface="+mn-ea"/>
              </a:rPr>
              <a:t>需要具备4</a:t>
            </a:r>
            <a:r>
              <a:rPr lang="zh-CN" altLang="en-US" sz="2100" dirty="0" smtClean="0">
                <a:solidFill>
                  <a:schemeClr val="tx1"/>
                </a:solidFill>
                <a:latin typeface="+mj-lt"/>
                <a:ea typeface="宋体" panose="02010600030101010101" pitchFamily="2" charset="-122"/>
                <a:cs typeface="+mj-lt"/>
                <a:sym typeface="+mn-ea"/>
              </a:rPr>
              <a:t>个基本要素，即</a:t>
            </a:r>
            <a:r>
              <a:rPr lang="en-US" altLang="zh-CN" sz="2100" dirty="0" smtClean="0">
                <a:solidFill>
                  <a:schemeClr val="tx1"/>
                </a:solidFill>
                <a:latin typeface="+mj-lt"/>
                <a:ea typeface="宋体" panose="02010600030101010101" pitchFamily="2" charset="-122"/>
                <a:cs typeface="+mj-lt"/>
                <a:sym typeface="+mn-ea"/>
              </a:rPr>
              <a:t>ACID 特征</a:t>
            </a:r>
            <a:r>
              <a:rPr lang="zh-CN" altLang="en-US" sz="2100" dirty="0" smtClean="0">
                <a:solidFill>
                  <a:schemeClr val="tx1"/>
                </a:solidFill>
                <a:latin typeface="+mj-lt"/>
                <a:ea typeface="宋体" panose="02010600030101010101" pitchFamily="2" charset="-122"/>
                <a:cs typeface="+mj-lt"/>
                <a:sym typeface="+mn-ea"/>
              </a:rPr>
              <a:t>。</a:t>
            </a:r>
            <a:endParaRPr lang="zh-CN" altLang="en-US" sz="18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30175" y="1281430"/>
            <a:ext cx="8896985" cy="53016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zh-CN" altLang="en-US" sz="2200" dirty="0" smtClean="0">
                <a:solidFill>
                  <a:schemeClr val="tx1"/>
                </a:solidFill>
                <a:ea typeface="黑体" panose="02010609060101010101" pitchFamily="49" charset="-122"/>
                <a:cs typeface="+mn-lt"/>
                <a:sym typeface="+mn-ea"/>
              </a:rPr>
              <a:t>（</a:t>
            </a:r>
            <a:r>
              <a:rPr lang="en-US" altLang="zh-CN" sz="2200" dirty="0" smtClean="0">
                <a:solidFill>
                  <a:schemeClr val="tx1"/>
                </a:solidFill>
                <a:ea typeface="黑体" panose="02010609060101010101" pitchFamily="49" charset="-122"/>
                <a:cs typeface="+mn-lt"/>
                <a:sym typeface="+mn-ea"/>
              </a:rPr>
              <a:t>1</a:t>
            </a:r>
            <a:r>
              <a:rPr lang="zh-CN" altLang="en-US" sz="2200" dirty="0" smtClean="0">
                <a:solidFill>
                  <a:schemeClr val="tx1"/>
                </a:solidFill>
                <a:ea typeface="黑体" panose="02010609060101010101" pitchFamily="49" charset="-122"/>
                <a:cs typeface="+mn-lt"/>
                <a:sym typeface="+mn-ea"/>
              </a:rPr>
              <a:t>）</a:t>
            </a:r>
            <a:r>
              <a:rPr lang="en-US" altLang="zh-CN" sz="2200" dirty="0" smtClean="0">
                <a:solidFill>
                  <a:schemeClr val="tx1"/>
                </a:solidFill>
                <a:ea typeface="黑体" panose="02010609060101010101" pitchFamily="49" charset="-122"/>
                <a:cs typeface="+mn-lt"/>
                <a:sym typeface="+mn-ea"/>
              </a:rPr>
              <a:t>事务（Transaction）处理能力</a:t>
            </a:r>
            <a:r>
              <a:rPr lang="zh-CN" altLang="en-US" sz="2200" dirty="0" smtClean="0">
                <a:solidFill>
                  <a:schemeClr val="tx1"/>
                </a:solidFill>
                <a:ea typeface="黑体" panose="02010609060101010101" pitchFamily="49" charset="-122"/>
                <a:cs typeface="+mn-lt"/>
                <a:sym typeface="+mn-ea"/>
              </a:rPr>
              <a:t>（续）</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100" dirty="0" smtClean="0">
                <a:solidFill>
                  <a:schemeClr val="tx1"/>
                </a:solidFill>
                <a:latin typeface="+mj-lt"/>
                <a:ea typeface="宋体" panose="02010600030101010101" pitchFamily="2" charset="-122"/>
                <a:cs typeface="+mj-lt"/>
                <a:sym typeface="+mn-ea"/>
              </a:rPr>
              <a:t>          - 数据库中的事务</a:t>
            </a:r>
            <a:r>
              <a:rPr lang="zh-CN" altLang="en-US" sz="2100" dirty="0" smtClean="0">
                <a:solidFill>
                  <a:schemeClr val="tx1"/>
                </a:solidFill>
                <a:latin typeface="+mj-lt"/>
                <a:ea typeface="宋体" panose="02010600030101010101" pitchFamily="2" charset="-122"/>
                <a:cs typeface="+mj-lt"/>
                <a:sym typeface="+mn-ea"/>
              </a:rPr>
              <a:t>正确执行</a:t>
            </a:r>
            <a:r>
              <a:rPr lang="en-US" altLang="zh-CN" sz="2100" dirty="0" smtClean="0">
                <a:solidFill>
                  <a:schemeClr val="tx1"/>
                </a:solidFill>
                <a:latin typeface="+mj-lt"/>
                <a:ea typeface="宋体" panose="02010600030101010101" pitchFamily="2" charset="-122"/>
                <a:cs typeface="+mj-lt"/>
                <a:sym typeface="+mn-ea"/>
              </a:rPr>
              <a:t>需要具备4</a:t>
            </a:r>
            <a:r>
              <a:rPr lang="zh-CN" altLang="en-US" sz="2100" dirty="0" smtClean="0">
                <a:solidFill>
                  <a:schemeClr val="tx1"/>
                </a:solidFill>
                <a:latin typeface="+mj-lt"/>
                <a:ea typeface="宋体" panose="02010600030101010101" pitchFamily="2" charset="-122"/>
                <a:cs typeface="+mj-lt"/>
                <a:sym typeface="+mn-ea"/>
              </a:rPr>
              <a:t>个基本要素，即</a:t>
            </a:r>
            <a:r>
              <a:rPr lang="en-US" altLang="zh-CN" sz="2100" dirty="0" smtClean="0">
                <a:solidFill>
                  <a:schemeClr val="tx1"/>
                </a:solidFill>
                <a:latin typeface="+mj-lt"/>
                <a:ea typeface="宋体" panose="02010600030101010101" pitchFamily="2" charset="-122"/>
                <a:cs typeface="+mj-lt"/>
                <a:sym typeface="+mn-ea"/>
              </a:rPr>
              <a:t>ACID 特征</a:t>
            </a:r>
            <a:r>
              <a:rPr lang="zh-CN" altLang="en-US" sz="2100" dirty="0" smtClean="0">
                <a:solidFill>
                  <a:schemeClr val="tx1"/>
                </a:solidFill>
                <a:latin typeface="+mj-lt"/>
                <a:ea typeface="宋体" panose="02010600030101010101" pitchFamily="2" charset="-122"/>
                <a:cs typeface="+mj-lt"/>
                <a:sym typeface="+mn-ea"/>
              </a:rPr>
              <a:t>：</a:t>
            </a:r>
            <a:endParaRPr lang="en-US" altLang="zh-CN" sz="21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a:t>
            </a:r>
            <a:r>
              <a:rPr lang="en-US" altLang="zh-CN" sz="2000" dirty="0" smtClean="0">
                <a:solidFill>
                  <a:schemeClr val="tx1"/>
                </a:solidFill>
                <a:ea typeface="宋体" panose="02010600030101010101" pitchFamily="2" charset="-122"/>
                <a:cs typeface="+mn-lt"/>
                <a:sym typeface="Symbol" panose="05050102010706020507" charset="0"/>
              </a:rPr>
              <a:t> </a:t>
            </a:r>
            <a:r>
              <a:rPr lang="en-US" altLang="zh-CN" sz="2000" dirty="0" smtClean="0">
                <a:solidFill>
                  <a:schemeClr val="tx1"/>
                </a:solidFill>
                <a:latin typeface="黑体" panose="02010609060101010101" pitchFamily="49" charset="-122"/>
                <a:ea typeface="黑体" panose="02010609060101010101" pitchFamily="49" charset="-122"/>
                <a:cs typeface="+mn-lt"/>
                <a:sym typeface="+mn-ea"/>
              </a:rPr>
              <a:t>原子性</a:t>
            </a:r>
            <a:r>
              <a:rPr lang="en-US" altLang="zh-CN" sz="2000" dirty="0" smtClean="0">
                <a:solidFill>
                  <a:schemeClr val="tx1"/>
                </a:solidFill>
                <a:ea typeface="宋体" panose="02010600030101010101" pitchFamily="2" charset="-122"/>
                <a:cs typeface="+mn-lt"/>
                <a:sym typeface="+mn-ea"/>
              </a:rPr>
              <a:t>（Atomicity）</a:t>
            </a:r>
            <a:r>
              <a:rPr lang="zh-CN" altLang="en-US" sz="2000" dirty="0" smtClean="0">
                <a:solidFill>
                  <a:schemeClr val="tx1"/>
                </a:solidFill>
                <a:ea typeface="宋体" panose="02010600030101010101" pitchFamily="2" charset="-122"/>
                <a:cs typeface="+mn-lt"/>
                <a:sym typeface="+mn-ea"/>
              </a:rPr>
              <a:t>：一个事务（</a:t>
            </a:r>
            <a:r>
              <a:rPr lang="en-US" altLang="zh-CN" sz="2000" dirty="0" smtClean="0">
                <a:solidFill>
                  <a:schemeClr val="tx1"/>
                </a:solidFill>
                <a:ea typeface="宋体" panose="02010600030101010101" pitchFamily="2" charset="-122"/>
                <a:cs typeface="+mn-lt"/>
                <a:sym typeface="+mn-ea"/>
              </a:rPr>
              <a:t>transaction</a:t>
            </a:r>
            <a:r>
              <a:rPr lang="zh-CN" altLang="en-US" sz="2000" dirty="0" smtClean="0">
                <a:solidFill>
                  <a:schemeClr val="tx1"/>
                </a:solidFill>
                <a:ea typeface="宋体" panose="02010600030101010101" pitchFamily="2" charset="-122"/>
                <a:cs typeface="+mn-lt"/>
                <a:sym typeface="+mn-ea"/>
              </a:rPr>
              <a:t>）中的所有操作，要么全部完成，要么全部不完成，不会结束在中间某个环节。事务在执行过程中发生错误，会被恢复（</a:t>
            </a:r>
            <a:r>
              <a:rPr lang="en-US" altLang="zh-CN" sz="2000" dirty="0" smtClean="0">
                <a:solidFill>
                  <a:schemeClr val="tx1"/>
                </a:solidFill>
                <a:ea typeface="宋体" panose="02010600030101010101" pitchFamily="2" charset="-122"/>
                <a:cs typeface="+mn-lt"/>
                <a:sym typeface="+mn-ea"/>
              </a:rPr>
              <a:t>Rollback</a:t>
            </a:r>
            <a:r>
              <a:rPr lang="zh-CN" altLang="en-US" sz="2000" dirty="0" smtClean="0">
                <a:solidFill>
                  <a:schemeClr val="tx1"/>
                </a:solidFill>
                <a:ea typeface="宋体" panose="02010600030101010101" pitchFamily="2" charset="-122"/>
                <a:cs typeface="+mn-lt"/>
                <a:sym typeface="+mn-ea"/>
              </a:rPr>
              <a:t>）到事务开始前的状态，就像这个事务从来没有执行过一样。</a:t>
            </a:r>
            <a:endParaRPr lang="zh-CN" altLang="en-US"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zh-CN" altLang="en-US" sz="2000" dirty="0" smtClean="0">
                <a:solidFill>
                  <a:schemeClr val="tx1"/>
                </a:solidFill>
                <a:ea typeface="宋体" panose="02010600030101010101" pitchFamily="2" charset="-122"/>
                <a:cs typeface="+mn-lt"/>
                <a:sym typeface="+mn-ea"/>
              </a:rPr>
              <a:t> </a:t>
            </a:r>
            <a:r>
              <a:rPr lang="en-US" altLang="zh-CN" sz="2000" dirty="0" smtClean="0">
                <a:solidFill>
                  <a:schemeClr val="tx1"/>
                </a:solidFill>
                <a:ea typeface="宋体" panose="02010600030101010101" pitchFamily="2" charset="-122"/>
                <a:cs typeface="+mn-lt"/>
                <a:sym typeface="+mn-ea"/>
              </a:rPr>
              <a:t>           </a:t>
            </a:r>
            <a:r>
              <a:rPr lang="en-US" altLang="zh-CN" sz="2000" dirty="0" smtClean="0">
                <a:ea typeface="宋体" panose="02010600030101010101" pitchFamily="2" charset="-122"/>
                <a:cs typeface="+mn-lt"/>
                <a:sym typeface="Symbol" panose="05050102010706020507" charset="0"/>
              </a:rPr>
              <a:t> </a:t>
            </a:r>
            <a:r>
              <a:rPr lang="en-US" altLang="zh-CN" sz="2000" dirty="0" smtClean="0">
                <a:solidFill>
                  <a:schemeClr val="tx1"/>
                </a:solidFill>
                <a:latin typeface="黑体" panose="02010609060101010101" pitchFamily="49" charset="-122"/>
                <a:ea typeface="黑体" panose="02010609060101010101" pitchFamily="49" charset="-122"/>
                <a:cs typeface="+mn-lt"/>
                <a:sym typeface="+mn-ea"/>
              </a:rPr>
              <a:t>一致性</a:t>
            </a:r>
            <a:r>
              <a:rPr lang="en-US" altLang="zh-CN" sz="2000" dirty="0" smtClean="0">
                <a:solidFill>
                  <a:schemeClr val="tx1"/>
                </a:solidFill>
                <a:ea typeface="宋体" panose="02010600030101010101" pitchFamily="2" charset="-122"/>
                <a:cs typeface="+mn-lt"/>
                <a:sym typeface="+mn-ea"/>
              </a:rPr>
              <a:t>（Consistency）</a:t>
            </a:r>
            <a:r>
              <a:rPr lang="zh-CN" altLang="en-US" sz="2000" dirty="0" smtClean="0">
                <a:solidFill>
                  <a:schemeClr val="tx1"/>
                </a:solidFill>
                <a:ea typeface="宋体" panose="02010600030101010101" pitchFamily="2" charset="-122"/>
                <a:cs typeface="+mn-lt"/>
                <a:sym typeface="+mn-ea"/>
              </a:rPr>
              <a:t>：在事务开始之前和事务结束以后，数据库的完整性没有被破坏。</a:t>
            </a:r>
            <a:endParaRPr lang="zh-CN" altLang="en-US"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zh-CN" altLang="en-US" sz="2000" dirty="0" smtClean="0">
                <a:solidFill>
                  <a:schemeClr val="tx1"/>
                </a:solidFill>
                <a:ea typeface="宋体" panose="02010600030101010101" pitchFamily="2" charset="-122"/>
                <a:cs typeface="+mn-lt"/>
                <a:sym typeface="+mn-ea"/>
              </a:rPr>
              <a:t> </a:t>
            </a:r>
            <a:r>
              <a:rPr lang="en-US" altLang="zh-CN" sz="2000" dirty="0" smtClean="0">
                <a:solidFill>
                  <a:schemeClr val="tx1"/>
                </a:solidFill>
                <a:ea typeface="宋体" panose="02010600030101010101" pitchFamily="2" charset="-122"/>
                <a:cs typeface="+mn-lt"/>
                <a:sym typeface="+mn-ea"/>
              </a:rPr>
              <a:t>           </a:t>
            </a:r>
            <a:r>
              <a:rPr lang="en-US" altLang="zh-CN" sz="2000" dirty="0" smtClean="0">
                <a:ea typeface="宋体" panose="02010600030101010101" pitchFamily="2" charset="-122"/>
                <a:cs typeface="+mn-lt"/>
                <a:sym typeface="Symbol" panose="05050102010706020507" charset="0"/>
              </a:rPr>
              <a:t> </a:t>
            </a:r>
            <a:r>
              <a:rPr lang="en-US" altLang="zh-CN" sz="2000" dirty="0" smtClean="0">
                <a:solidFill>
                  <a:schemeClr val="tx1"/>
                </a:solidFill>
                <a:latin typeface="黑体" panose="02010609060101010101" pitchFamily="49" charset="-122"/>
                <a:ea typeface="黑体" panose="02010609060101010101" pitchFamily="49" charset="-122"/>
                <a:cs typeface="+mn-lt"/>
                <a:sym typeface="+mn-ea"/>
              </a:rPr>
              <a:t>隔离性</a:t>
            </a:r>
            <a:r>
              <a:rPr lang="en-US" altLang="zh-CN" sz="2000" dirty="0" smtClean="0">
                <a:solidFill>
                  <a:schemeClr val="tx1"/>
                </a:solidFill>
                <a:ea typeface="宋体" panose="02010600030101010101" pitchFamily="2" charset="-122"/>
                <a:cs typeface="+mn-lt"/>
                <a:sym typeface="+mn-ea"/>
              </a:rPr>
              <a:t>（Isolation）</a:t>
            </a:r>
            <a:r>
              <a:rPr lang="zh-CN" altLang="en-US" sz="2000" dirty="0" smtClean="0">
                <a:solidFill>
                  <a:schemeClr val="tx1"/>
                </a:solidFill>
                <a:ea typeface="宋体" panose="02010600030101010101" pitchFamily="2" charset="-122"/>
                <a:cs typeface="+mn-lt"/>
                <a:sym typeface="+mn-ea"/>
              </a:rPr>
              <a:t>：数据库允许多个并发事务同时对其数据进行读写和修改的能力，隔离性可以防止多个事务并发执行时由于交叉执行而导致数据的不一致。</a:t>
            </a:r>
            <a:endParaRPr lang="zh-CN" altLang="en-US"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a:t>
            </a:r>
            <a:r>
              <a:rPr lang="en-US" altLang="zh-CN" sz="2000" dirty="0" smtClean="0">
                <a:ea typeface="宋体" panose="02010600030101010101" pitchFamily="2" charset="-122"/>
                <a:cs typeface="+mn-lt"/>
                <a:sym typeface="Symbol" panose="05050102010706020507" charset="0"/>
              </a:rPr>
              <a:t> </a:t>
            </a:r>
            <a:r>
              <a:rPr lang="en-US" altLang="zh-CN" sz="2000" dirty="0" smtClean="0">
                <a:solidFill>
                  <a:schemeClr val="tx1"/>
                </a:solidFill>
                <a:latin typeface="黑体" panose="02010609060101010101" pitchFamily="49" charset="-122"/>
                <a:ea typeface="黑体" panose="02010609060101010101" pitchFamily="49" charset="-122"/>
                <a:cs typeface="+mn-lt"/>
                <a:sym typeface="+mn-ea"/>
              </a:rPr>
              <a:t>持久性</a:t>
            </a:r>
            <a:r>
              <a:rPr lang="en-US" altLang="zh-CN" sz="2000" dirty="0" smtClean="0">
                <a:solidFill>
                  <a:schemeClr val="tx1"/>
                </a:solidFill>
                <a:ea typeface="宋体" panose="02010600030101010101" pitchFamily="2" charset="-122"/>
                <a:cs typeface="+mn-lt"/>
                <a:sym typeface="+mn-ea"/>
              </a:rPr>
              <a:t>（Durability）</a:t>
            </a:r>
            <a:r>
              <a:rPr lang="zh-CN" altLang="en-US" sz="2000" dirty="0" smtClean="0">
                <a:solidFill>
                  <a:schemeClr val="tx1"/>
                </a:solidFill>
                <a:ea typeface="宋体" panose="02010600030101010101" pitchFamily="2" charset="-122"/>
                <a:cs typeface="+mn-lt"/>
                <a:sym typeface="+mn-ea"/>
              </a:rPr>
              <a:t>：事务处理结束后，对数据的修改就是永久的，即便系统故障也不会丢失。</a:t>
            </a:r>
            <a:endParaRPr lang="zh-CN" altLang="en-US" sz="20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47104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（2）两段封锁（Two-Phase Locking，2PL）协议</a:t>
            </a:r>
            <a:endParaRPr lang="en-US" alt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a:t>
            </a:r>
            <a:r>
              <a:rPr sz="2100" dirty="0" smtClean="0">
                <a:solidFill>
                  <a:schemeClr val="tx1"/>
                </a:solidFill>
                <a:ea typeface="黑体" panose="02010609060101010101" pitchFamily="49" charset="-122"/>
                <a:cs typeface="+mn-lt"/>
                <a:sym typeface="+mn-ea"/>
              </a:rPr>
              <a:t>为了支持并发环境下的事务特征，关系数据库系统中引入了两段封锁协议。两段封锁协议指“事务”的执行必须分两个阶段，即数据对象加锁阶段和解锁阶段。 </a:t>
            </a:r>
            <a:endParaRPr sz="21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sz="2000" dirty="0" smtClean="0">
                <a:solidFill>
                  <a:schemeClr val="tx1"/>
                </a:solidFill>
                <a:ea typeface="宋体" panose="02010600030101010101" pitchFamily="2" charset="-122"/>
                <a:cs typeface="+mn-lt"/>
                <a:sym typeface="+mn-ea"/>
              </a:rPr>
              <a:t>            </a:t>
            </a:r>
            <a:r>
              <a:rPr sz="2000" dirty="0" smtClean="0">
                <a:solidFill>
                  <a:schemeClr val="tx1"/>
                </a:solidFill>
                <a:ea typeface="宋体" panose="02010600030101010101" pitchFamily="2" charset="-122"/>
                <a:cs typeface="+mn-lt"/>
                <a:sym typeface="+mn-ea"/>
              </a:rPr>
              <a:t>①  </a:t>
            </a:r>
            <a:r>
              <a:rPr sz="2000" u="sng" dirty="0" smtClean="0">
                <a:solidFill>
                  <a:schemeClr val="tx1"/>
                </a:solidFill>
                <a:ea typeface="宋体" panose="02010600030101010101" pitchFamily="2" charset="-122"/>
                <a:cs typeface="+mn-lt"/>
                <a:sym typeface="+mn-ea"/>
              </a:rPr>
              <a:t>加锁阶段</a:t>
            </a:r>
            <a:r>
              <a:rPr sz="2000" dirty="0" smtClean="0">
                <a:solidFill>
                  <a:schemeClr val="tx1"/>
                </a:solidFill>
                <a:ea typeface="宋体" panose="02010600030101010101" pitchFamily="2" charset="-122"/>
                <a:cs typeface="+mn-lt"/>
                <a:sym typeface="+mn-ea"/>
              </a:rPr>
              <a:t>：在该阶段可以执行加锁操作。在对任何数据进行读操作之前要申请并获得共享锁（S 锁），而在进行写操作之前要申请并获得排他锁（X 锁）。如果加锁不成功，则事务进入等待状态，直到加锁成功才继续执行。 </a:t>
            </a:r>
            <a:endParaRPr sz="2000" dirty="0" smtClean="0">
              <a:solidFill>
                <a:schemeClr val="tx1"/>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sz="2000" dirty="0" smtClean="0">
                <a:solidFill>
                  <a:schemeClr val="tx1"/>
                </a:solidFill>
                <a:ea typeface="宋体" panose="02010600030101010101" pitchFamily="2" charset="-122"/>
                <a:cs typeface="+mn-lt"/>
                <a:sym typeface="+mn-ea"/>
              </a:rPr>
              <a:t> </a:t>
            </a:r>
            <a:r>
              <a:rPr lang="en-US" sz="2000" dirty="0" smtClean="0">
                <a:solidFill>
                  <a:schemeClr val="tx1"/>
                </a:solidFill>
                <a:ea typeface="宋体" panose="02010600030101010101" pitchFamily="2" charset="-122"/>
                <a:cs typeface="+mn-lt"/>
                <a:sym typeface="+mn-ea"/>
              </a:rPr>
              <a:t>           </a:t>
            </a:r>
            <a:r>
              <a:rPr sz="2000" dirty="0" smtClean="0">
                <a:solidFill>
                  <a:schemeClr val="tx1"/>
                </a:solidFill>
                <a:ea typeface="宋体" panose="02010600030101010101" pitchFamily="2" charset="-122"/>
                <a:cs typeface="+mn-lt"/>
                <a:sym typeface="+mn-ea"/>
              </a:rPr>
              <a:t>②  </a:t>
            </a:r>
            <a:r>
              <a:rPr sz="2000" u="sng" dirty="0" smtClean="0">
                <a:solidFill>
                  <a:schemeClr val="tx1"/>
                </a:solidFill>
                <a:ea typeface="宋体" panose="02010600030101010101" pitchFamily="2" charset="-122"/>
                <a:cs typeface="+mn-lt"/>
                <a:sym typeface="+mn-ea"/>
              </a:rPr>
              <a:t>解锁阶段</a:t>
            </a:r>
            <a:r>
              <a:rPr sz="2000" dirty="0" smtClean="0">
                <a:solidFill>
                  <a:schemeClr val="tx1"/>
                </a:solidFill>
                <a:ea typeface="宋体" panose="02010600030101010101" pitchFamily="2" charset="-122"/>
                <a:cs typeface="+mn-lt"/>
                <a:sym typeface="+mn-ea"/>
              </a:rPr>
              <a:t>：当事务释放了一个封锁以后，事务进入解锁阶段，在该阶段只能进行解锁操作，不能再进行加锁操作。</a:t>
            </a:r>
            <a:endParaRPr lang="en-US" altLang="zh-CN" sz="20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64235"/>
            <a:ext cx="5242560" cy="4667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36525" y="795655"/>
            <a:ext cx="8890635" cy="106362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大数据技术</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Big Data Technology</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BDT</a:t>
            </a: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a:t>
            </a:r>
            <a:endParaRPr lang="zh-CN" altLang="en-US">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rPr>
              <a:t>  * </a:t>
            </a:r>
            <a:r>
              <a:rPr lang="zh-CN" altLang="en-US" dirty="0" smtClean="0">
                <a:solidFill>
                  <a:srgbClr val="134AD5"/>
                </a:solidFill>
                <a:ea typeface="黑体" panose="02010609060101010101" pitchFamily="49" charset="-122"/>
                <a:cs typeface="+mn-lt"/>
              </a:rPr>
              <a:t>云计算的层次性</a:t>
            </a:r>
            <a:endParaRPr lang="zh-CN" altLang="en-US" sz="2300" b="1">
              <a:solidFill>
                <a:schemeClr val="tx1"/>
              </a:solidFill>
              <a:sym typeface="+mn-ea"/>
            </a:endParaRPr>
          </a:p>
        </p:txBody>
      </p:sp>
      <p:graphicFrame>
        <p:nvGraphicFramePr>
          <p:cNvPr id="2" name="表格 1"/>
          <p:cNvGraphicFramePr>
            <a:graphicFrameLocks noGrp="1"/>
          </p:cNvGraphicFramePr>
          <p:nvPr>
            <p:custDataLst>
              <p:tags r:id="rId2"/>
            </p:custDataLst>
          </p:nvPr>
        </p:nvGraphicFramePr>
        <p:xfrm>
          <a:off x="109855" y="1845310"/>
          <a:ext cx="8950325" cy="4627245"/>
        </p:xfrm>
        <a:graphic>
          <a:graphicData uri="http://schemas.openxmlformats.org/drawingml/2006/table">
            <a:tbl>
              <a:tblPr firstRow="1" firstCol="1" bandRow="1" bandCol="1">
                <a:effectLst/>
                <a:tableStyleId>{5940675A-B579-460E-94D1-54222C63F5DA}</a:tableStyleId>
              </a:tblPr>
              <a:tblGrid>
                <a:gridCol w="2813685"/>
                <a:gridCol w="4706620"/>
                <a:gridCol w="1430020"/>
              </a:tblGrid>
              <a:tr h="376555">
                <a:tc>
                  <a:txBody>
                    <a:bodyPr/>
                    <a:p>
                      <a:pPr indent="229235" algn="ctr"/>
                      <a:r>
                        <a:rPr lang="zh-CN" sz="2000" b="1" kern="100">
                          <a:solidFill>
                            <a:srgbClr val="FFFFFF"/>
                          </a:solidFill>
                          <a:effectLst/>
                          <a:ea typeface="微软雅黑" panose="020B0503020204020204" charset="-122"/>
                        </a:rPr>
                        <a:t>类型</a:t>
                      </a:r>
                      <a:endParaRPr lang="zh-CN" sz="2000" b="1" kern="100">
                        <a:solidFill>
                          <a:srgbClr val="FFFFFF"/>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38100" cmpd="sng">
                      <a:solidFill>
                        <a:srgbClr val="FFFFFF"/>
                      </a:solidFill>
                    </a:lnB>
                    <a:solidFill>
                      <a:srgbClr val="003B6F"/>
                    </a:solidFill>
                  </a:tcPr>
                </a:tc>
                <a:tc>
                  <a:txBody>
                    <a:bodyPr/>
                    <a:p>
                      <a:pPr indent="229235" algn="ctr"/>
                      <a:r>
                        <a:rPr lang="zh-CN" sz="2000" b="1" kern="100">
                          <a:solidFill>
                            <a:srgbClr val="FFFFFF"/>
                          </a:solidFill>
                          <a:effectLst/>
                          <a:ea typeface="微软雅黑" panose="020B0503020204020204" charset="-122"/>
                        </a:rPr>
                        <a:t>含义</a:t>
                      </a:r>
                      <a:endParaRPr lang="zh-CN" sz="2000" b="1" kern="100">
                        <a:solidFill>
                          <a:srgbClr val="FFFFFF"/>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38100" cmpd="sng">
                      <a:solidFill>
                        <a:srgbClr val="FFFFFF"/>
                      </a:solidFill>
                    </a:lnB>
                    <a:solidFill>
                      <a:srgbClr val="003B6F"/>
                    </a:solidFill>
                  </a:tcPr>
                </a:tc>
                <a:tc>
                  <a:txBody>
                    <a:bodyPr/>
                    <a:p>
                      <a:pPr indent="229235" algn="ctr"/>
                      <a:r>
                        <a:rPr lang="zh-CN" sz="2000" b="1" kern="100">
                          <a:solidFill>
                            <a:srgbClr val="FFFFFF"/>
                          </a:solidFill>
                          <a:effectLst/>
                          <a:ea typeface="微软雅黑" panose="020B0503020204020204" charset="-122"/>
                        </a:rPr>
                        <a:t>举例</a:t>
                      </a:r>
                      <a:endParaRPr lang="zh-CN" sz="2000" b="1" kern="100">
                        <a:solidFill>
                          <a:srgbClr val="FFFFFF"/>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38100" cmpd="sng">
                      <a:solidFill>
                        <a:srgbClr val="FFFFFF"/>
                      </a:solidFill>
                    </a:lnB>
                    <a:solidFill>
                      <a:srgbClr val="003B6F"/>
                    </a:solidFill>
                  </a:tcPr>
                </a:tc>
              </a:tr>
              <a:tr h="939165">
                <a:tc>
                  <a:txBody>
                    <a:bodyPr/>
                    <a:p>
                      <a:pPr indent="228600" algn="l"/>
                      <a:r>
                        <a:rPr lang="en-US" sz="1700" kern="100" dirty="0" err="1">
                          <a:solidFill>
                            <a:srgbClr val="000000"/>
                          </a:solidFill>
                          <a:effectLst/>
                          <a:latin typeface="Arial" panose="020B0604020202020204" pitchFamily="34" charset="0"/>
                        </a:rPr>
                        <a:t>HaaS</a:t>
                      </a:r>
                      <a:r>
                        <a:rPr lang="zh-CN" sz="1700" kern="100" dirty="0">
                          <a:solidFill>
                            <a:srgbClr val="000000"/>
                          </a:solidFill>
                          <a:effectLst/>
                          <a:ea typeface="微软雅黑" panose="020B0503020204020204" charset="-122"/>
                        </a:rPr>
                        <a:t>（</a:t>
                      </a:r>
                      <a:r>
                        <a:rPr lang="en-US" sz="1700" kern="100" dirty="0">
                          <a:solidFill>
                            <a:srgbClr val="000000"/>
                          </a:solidFill>
                          <a:effectLst/>
                          <a:latin typeface="Arial" panose="020B0604020202020204" pitchFamily="34" charset="0"/>
                        </a:rPr>
                        <a:t>Hardware as a Service</a:t>
                      </a:r>
                      <a:r>
                        <a:rPr lang="zh-CN" sz="1700" kern="100" dirty="0">
                          <a:solidFill>
                            <a:srgbClr val="000000"/>
                          </a:solidFill>
                          <a:effectLst/>
                          <a:ea typeface="微软雅黑" panose="020B0503020204020204" charset="-122"/>
                        </a:rPr>
                        <a:t>，硬件即服务）</a:t>
                      </a:r>
                      <a:endParaRPr lang="zh-CN" sz="1700" kern="100" dirty="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zh-CN" sz="1700" kern="100">
                          <a:solidFill>
                            <a:srgbClr val="000000"/>
                          </a:solidFill>
                          <a:effectLst/>
                          <a:ea typeface="微软雅黑" panose="020B0503020204020204" charset="-122"/>
                        </a:rPr>
                        <a:t>云端将硬件设备以服务形式提供给终端，终端可按需购买或租用云端的硬件设备，安装自己的软件系统，完成各种数据存储或计算任务。</a:t>
                      </a:r>
                      <a:endParaRPr lang="zh-CN" sz="1700" kern="100">
                        <a:solidFill>
                          <a:srgbClr val="000000"/>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en-US" sz="1700" kern="100">
                          <a:solidFill>
                            <a:srgbClr val="000000"/>
                          </a:solidFill>
                          <a:effectLst/>
                          <a:latin typeface="Arial" panose="020B0604020202020204" pitchFamily="34" charset="0"/>
                        </a:rPr>
                        <a:t>IBM</a:t>
                      </a:r>
                      <a:r>
                        <a:rPr lang="zh-CN" sz="1700" kern="100">
                          <a:solidFill>
                            <a:srgbClr val="000000"/>
                          </a:solidFill>
                          <a:effectLst/>
                          <a:ea typeface="微软雅黑" panose="020B0503020204020204" charset="-122"/>
                        </a:rPr>
                        <a:t>的</a:t>
                      </a:r>
                      <a:r>
                        <a:rPr lang="en-US" sz="1700" kern="100">
                          <a:solidFill>
                            <a:srgbClr val="000000"/>
                          </a:solidFill>
                          <a:effectLst/>
                          <a:latin typeface="Arial" panose="020B0604020202020204" pitchFamily="34" charset="0"/>
                        </a:rPr>
                        <a:t>IDC</a:t>
                      </a:r>
                      <a:r>
                        <a:rPr lang="zh-CN" sz="1700" kern="100">
                          <a:solidFill>
                            <a:srgbClr val="000000"/>
                          </a:solidFill>
                          <a:effectLst/>
                          <a:ea typeface="微软雅黑" panose="020B0503020204020204" charset="-122"/>
                        </a:rPr>
                        <a:t>云计算</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r>
              <a:tr h="686435">
                <a:tc>
                  <a:txBody>
                    <a:bodyPr/>
                    <a:p>
                      <a:pPr indent="228600" algn="l"/>
                      <a:r>
                        <a:rPr lang="en-US" sz="1700" kern="100">
                          <a:solidFill>
                            <a:srgbClr val="000000"/>
                          </a:solidFill>
                          <a:effectLst/>
                          <a:latin typeface="Arial" panose="020B0604020202020204" pitchFamily="34" charset="0"/>
                        </a:rPr>
                        <a:t>IaaS</a:t>
                      </a:r>
                      <a:r>
                        <a:rPr lang="zh-CN" sz="1700" kern="100">
                          <a:solidFill>
                            <a:srgbClr val="000000"/>
                          </a:solidFill>
                          <a:effectLst/>
                          <a:ea typeface="微软雅黑" panose="020B0503020204020204" charset="-122"/>
                        </a:rPr>
                        <a:t>（</a:t>
                      </a:r>
                      <a:r>
                        <a:rPr lang="en-US" sz="1700" kern="100">
                          <a:solidFill>
                            <a:srgbClr val="000000"/>
                          </a:solidFill>
                          <a:effectLst/>
                          <a:latin typeface="Arial" panose="020B0604020202020204" pitchFamily="34" charset="0"/>
                        </a:rPr>
                        <a:t>Infrastructure  as a Service</a:t>
                      </a:r>
                      <a:r>
                        <a:rPr lang="zh-CN" sz="1700" kern="100">
                          <a:solidFill>
                            <a:srgbClr val="000000"/>
                          </a:solidFill>
                          <a:effectLst/>
                          <a:ea typeface="微软雅黑" panose="020B0503020204020204" charset="-122"/>
                        </a:rPr>
                        <a:t>，基础设施即服务）</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zh-CN" sz="1700" kern="100" dirty="0">
                          <a:solidFill>
                            <a:srgbClr val="000000"/>
                          </a:solidFill>
                          <a:effectLst/>
                          <a:ea typeface="微软雅黑" panose="020B0503020204020204" charset="-122"/>
                        </a:rPr>
                        <a:t>云端将计算资源和存储资源以服务形式提供给终端，终端可按需购买或租用所需的基础设施。</a:t>
                      </a:r>
                      <a:endParaRPr lang="zh-CN" sz="1700" kern="100" dirty="0">
                        <a:solidFill>
                          <a:srgbClr val="000000"/>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en-US" sz="1700" kern="100">
                          <a:solidFill>
                            <a:srgbClr val="000000"/>
                          </a:solidFill>
                          <a:effectLst/>
                          <a:latin typeface="Arial" panose="020B0604020202020204" pitchFamily="34" charset="0"/>
                        </a:rPr>
                        <a:t>Amazon</a:t>
                      </a:r>
                      <a:r>
                        <a:rPr lang="zh-CN" sz="1700" kern="100">
                          <a:solidFill>
                            <a:srgbClr val="000000"/>
                          </a:solidFill>
                          <a:effectLst/>
                          <a:ea typeface="微软雅黑" panose="020B0503020204020204" charset="-122"/>
                        </a:rPr>
                        <a:t>的</a:t>
                      </a:r>
                      <a:r>
                        <a:rPr lang="en-US" sz="1700" kern="100">
                          <a:solidFill>
                            <a:srgbClr val="000000"/>
                          </a:solidFill>
                          <a:effectLst/>
                          <a:latin typeface="Arial" panose="020B0604020202020204" pitchFamily="34" charset="0"/>
                        </a:rPr>
                        <a:t>EC2 </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r>
              <a:tr h="796925">
                <a:tc>
                  <a:txBody>
                    <a:bodyPr/>
                    <a:p>
                      <a:pPr indent="228600" algn="l"/>
                      <a:r>
                        <a:rPr lang="en-US" sz="1700" kern="100">
                          <a:solidFill>
                            <a:srgbClr val="000000"/>
                          </a:solidFill>
                          <a:effectLst/>
                          <a:latin typeface="Arial" panose="020B0604020202020204" pitchFamily="34" charset="0"/>
                        </a:rPr>
                        <a:t>SaaS</a:t>
                      </a:r>
                      <a:r>
                        <a:rPr lang="zh-CN" sz="1700" kern="100">
                          <a:solidFill>
                            <a:srgbClr val="000000"/>
                          </a:solidFill>
                          <a:effectLst/>
                          <a:ea typeface="微软雅黑" panose="020B0503020204020204" charset="-122"/>
                        </a:rPr>
                        <a:t>（</a:t>
                      </a:r>
                      <a:r>
                        <a:rPr lang="en-US" sz="1700" kern="100">
                          <a:solidFill>
                            <a:srgbClr val="000000"/>
                          </a:solidFill>
                          <a:effectLst/>
                          <a:latin typeface="Arial" panose="020B0604020202020204" pitchFamily="34" charset="0"/>
                        </a:rPr>
                        <a:t>Software as a Service</a:t>
                      </a:r>
                      <a:r>
                        <a:rPr lang="zh-CN" sz="1700" kern="100">
                          <a:solidFill>
                            <a:srgbClr val="000000"/>
                          </a:solidFill>
                          <a:effectLst/>
                          <a:ea typeface="微软雅黑" panose="020B0503020204020204" charset="-122"/>
                        </a:rPr>
                        <a:t>软件即服务）</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zh-CN" sz="1700" kern="100" dirty="0">
                          <a:solidFill>
                            <a:srgbClr val="000000"/>
                          </a:solidFill>
                          <a:effectLst/>
                          <a:ea typeface="微软雅黑" panose="020B0503020204020204" charset="-122"/>
                        </a:rPr>
                        <a:t>云端将软件系统以服务形式提供给终端，终端可按需购买或租用云端的软件系统，完成各种计算任务。</a:t>
                      </a:r>
                      <a:endParaRPr lang="zh-CN" sz="1700" kern="100" dirty="0">
                        <a:solidFill>
                          <a:srgbClr val="000000"/>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en-US" sz="1700" kern="100">
                          <a:solidFill>
                            <a:srgbClr val="000000"/>
                          </a:solidFill>
                          <a:effectLst/>
                          <a:latin typeface="Arial" panose="020B0604020202020204" pitchFamily="34" charset="0"/>
                        </a:rPr>
                        <a:t>Salesforce.org</a:t>
                      </a:r>
                      <a:endParaRPr lang="en-US" sz="1700" kern="100">
                        <a:solidFill>
                          <a:srgbClr val="000000"/>
                        </a:solidFill>
                        <a:effectLst/>
                        <a:latin typeface="Arial" panose="020B0604020202020204" pitchFamily="34" charset="0"/>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r>
              <a:tr h="835025">
                <a:tc>
                  <a:txBody>
                    <a:bodyPr/>
                    <a:p>
                      <a:pPr indent="228600" algn="l"/>
                      <a:r>
                        <a:rPr lang="en-US" sz="1700" kern="100">
                          <a:solidFill>
                            <a:srgbClr val="000000"/>
                          </a:solidFill>
                          <a:effectLst/>
                          <a:latin typeface="Arial" panose="020B0604020202020204" pitchFamily="34" charset="0"/>
                        </a:rPr>
                        <a:t>PaaS</a:t>
                      </a:r>
                      <a:r>
                        <a:rPr lang="zh-CN" sz="1700" kern="100">
                          <a:solidFill>
                            <a:srgbClr val="000000"/>
                          </a:solidFill>
                          <a:effectLst/>
                          <a:ea typeface="微软雅黑" panose="020B0503020204020204" charset="-122"/>
                        </a:rPr>
                        <a:t>（</a:t>
                      </a:r>
                      <a:r>
                        <a:rPr lang="en-US" sz="1700" kern="100">
                          <a:solidFill>
                            <a:srgbClr val="000000"/>
                          </a:solidFill>
                          <a:effectLst/>
                          <a:latin typeface="Arial" panose="020B0604020202020204" pitchFamily="34" charset="0"/>
                        </a:rPr>
                        <a:t>Platform as a Service</a:t>
                      </a:r>
                      <a:r>
                        <a:rPr lang="zh-CN" sz="1700" kern="100">
                          <a:solidFill>
                            <a:srgbClr val="000000"/>
                          </a:solidFill>
                          <a:effectLst/>
                          <a:ea typeface="微软雅黑" panose="020B0503020204020204" charset="-122"/>
                        </a:rPr>
                        <a:t>，平台即服务）</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zh-CN" sz="1700" kern="100" dirty="0">
                          <a:solidFill>
                            <a:srgbClr val="000000"/>
                          </a:solidFill>
                          <a:effectLst/>
                          <a:ea typeface="微软雅黑" panose="020B0503020204020204" charset="-122"/>
                        </a:rPr>
                        <a:t>云端将</a:t>
                      </a:r>
                      <a:r>
                        <a:rPr lang="zh-CN" sz="1700" kern="100" spc="40" dirty="0">
                          <a:solidFill>
                            <a:srgbClr val="000000"/>
                          </a:solidFill>
                          <a:effectLst/>
                          <a:ea typeface="微软雅黑" panose="020B0503020204020204" charset="-122"/>
                        </a:rPr>
                        <a:t>软件开发平台</a:t>
                      </a:r>
                      <a:r>
                        <a:rPr lang="zh-CN" sz="1700" kern="100" dirty="0">
                          <a:solidFill>
                            <a:srgbClr val="000000"/>
                          </a:solidFill>
                          <a:effectLst/>
                          <a:ea typeface="微软雅黑" panose="020B0503020204020204" charset="-122"/>
                        </a:rPr>
                        <a:t>以服务形式提供给终端，终端可按需购买或租用云端的开发平台，完成软件系统的研发任务。</a:t>
                      </a:r>
                      <a:endParaRPr lang="zh-CN" sz="1700" kern="100" dirty="0">
                        <a:solidFill>
                          <a:srgbClr val="000000"/>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en-US" sz="1700" kern="100">
                          <a:solidFill>
                            <a:srgbClr val="000000"/>
                          </a:solidFill>
                          <a:effectLst/>
                          <a:latin typeface="Arial" panose="020B0604020202020204" pitchFamily="34" charset="0"/>
                        </a:rPr>
                        <a:t>Google</a:t>
                      </a:r>
                      <a:r>
                        <a:rPr lang="zh-CN" sz="1700" kern="100">
                          <a:solidFill>
                            <a:srgbClr val="000000"/>
                          </a:solidFill>
                          <a:effectLst/>
                          <a:ea typeface="微软雅黑" panose="020B0503020204020204" charset="-122"/>
                        </a:rPr>
                        <a:t>的</a:t>
                      </a:r>
                      <a:r>
                        <a:rPr lang="en-US" sz="1700" kern="100">
                          <a:solidFill>
                            <a:srgbClr val="000000"/>
                          </a:solidFill>
                          <a:effectLst/>
                          <a:latin typeface="Arial" panose="020B0604020202020204" pitchFamily="34" charset="0"/>
                        </a:rPr>
                        <a:t>App Engine</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r>
              <a:tr h="993140">
                <a:tc>
                  <a:txBody>
                    <a:bodyPr/>
                    <a:p>
                      <a:pPr indent="228600" algn="l"/>
                      <a:r>
                        <a:rPr lang="en-US" sz="1700" kern="100">
                          <a:solidFill>
                            <a:srgbClr val="000000"/>
                          </a:solidFill>
                          <a:effectLst/>
                          <a:latin typeface="Arial" panose="020B0604020202020204" pitchFamily="34" charset="0"/>
                        </a:rPr>
                        <a:t>DaaS</a:t>
                      </a:r>
                      <a:r>
                        <a:rPr lang="zh-CN" sz="1700" kern="100">
                          <a:solidFill>
                            <a:srgbClr val="000000"/>
                          </a:solidFill>
                          <a:effectLst/>
                          <a:ea typeface="微软雅黑" panose="020B0503020204020204" charset="-122"/>
                        </a:rPr>
                        <a:t>（</a:t>
                      </a:r>
                      <a:r>
                        <a:rPr lang="en-US" sz="1700" kern="100">
                          <a:solidFill>
                            <a:srgbClr val="000000"/>
                          </a:solidFill>
                          <a:effectLst/>
                          <a:latin typeface="Arial" panose="020B0604020202020204" pitchFamily="34" charset="0"/>
                        </a:rPr>
                        <a:t>DataBase as a Service</a:t>
                      </a:r>
                      <a:r>
                        <a:rPr lang="zh-CN" sz="1700" kern="100">
                          <a:solidFill>
                            <a:srgbClr val="000000"/>
                          </a:solidFill>
                          <a:effectLst/>
                          <a:ea typeface="微软雅黑" panose="020B0503020204020204" charset="-122"/>
                        </a:rPr>
                        <a:t>，数据库即服务）</a:t>
                      </a:r>
                      <a:endParaRPr lang="zh-CN" sz="17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zh-CN" sz="1700" kern="100" dirty="0">
                          <a:solidFill>
                            <a:srgbClr val="000000"/>
                          </a:solidFill>
                          <a:effectLst/>
                          <a:ea typeface="微软雅黑" panose="020B0503020204020204" charset="-122"/>
                        </a:rPr>
                        <a:t>云端将</a:t>
                      </a:r>
                      <a:r>
                        <a:rPr lang="zh-CN" sz="1700" kern="100" spc="40" dirty="0">
                          <a:solidFill>
                            <a:srgbClr val="000000"/>
                          </a:solidFill>
                          <a:effectLst/>
                          <a:ea typeface="微软雅黑" panose="020B0503020204020204" charset="-122"/>
                        </a:rPr>
                        <a:t>数据库及其管理系统</a:t>
                      </a:r>
                      <a:r>
                        <a:rPr lang="zh-CN" sz="1700" kern="100" dirty="0">
                          <a:solidFill>
                            <a:srgbClr val="000000"/>
                          </a:solidFill>
                          <a:effectLst/>
                          <a:ea typeface="微软雅黑" panose="020B0503020204020204" charset="-122"/>
                        </a:rPr>
                        <a:t>以服务形式提供给终端，终端可按需购买或租用云端的数据库或数据库管理系统服务。</a:t>
                      </a:r>
                      <a:endParaRPr lang="zh-CN" sz="1700" kern="100" dirty="0">
                        <a:solidFill>
                          <a:srgbClr val="000000"/>
                        </a:solidFill>
                        <a:effectLst/>
                        <a:latin typeface="等线" panose="02010600030101010101" pitchFamily="2" charset="-122"/>
                        <a:ea typeface="微软雅黑" panose="020B0503020204020204"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c>
                  <a:txBody>
                    <a:bodyPr/>
                    <a:p>
                      <a:pPr indent="228600" algn="l"/>
                      <a:r>
                        <a:rPr lang="en-US" sz="1700" kern="100" dirty="0">
                          <a:solidFill>
                            <a:srgbClr val="000000"/>
                          </a:solidFill>
                          <a:effectLst/>
                          <a:latin typeface="Arial" panose="020B0604020202020204" pitchFamily="34" charset="0"/>
                        </a:rPr>
                        <a:t>Oracle </a:t>
                      </a:r>
                      <a:r>
                        <a:rPr lang="zh-CN" sz="1700" kern="100" dirty="0">
                          <a:solidFill>
                            <a:srgbClr val="000000"/>
                          </a:solidFill>
                          <a:effectLst/>
                          <a:ea typeface="微软雅黑" panose="020B0503020204020204" charset="-122"/>
                        </a:rPr>
                        <a:t>的云服务</a:t>
                      </a:r>
                      <a:endParaRPr lang="zh-CN" sz="1700" kern="100" dirty="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nchorCtr="0">
                    <a:lnL w="12700" cmpd="sng">
                      <a:solidFill>
                        <a:srgbClr val="FFFFFF"/>
                      </a:solidFill>
                    </a:lnL>
                    <a:lnR w="12700" cmpd="sng">
                      <a:solidFill>
                        <a:srgbClr val="FFFFFF"/>
                      </a:solidFill>
                    </a:lnR>
                    <a:lnT w="12700" cmpd="sng">
                      <a:solidFill>
                        <a:srgbClr val="FFFFFF"/>
                      </a:solidFill>
                    </a:lnT>
                    <a:lnB w="12700" cmpd="sng">
                      <a:solidFill>
                        <a:srgbClr val="FFFFFF"/>
                      </a:solidFill>
                    </a:lnB>
                    <a:solidFill>
                      <a:srgbClr val="778495">
                        <a:lumMod val="20000"/>
                        <a:lumOff val="80000"/>
                      </a:srgbClr>
                    </a:solidFill>
                  </a:tcPr>
                </a:tc>
              </a:tr>
            </a:tbl>
          </a:graphicData>
        </a:graphic>
      </p:graphicFrame>
    </p:spTree>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45605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（3）两段提交（Two-Phase Commitment，2PC）协议</a:t>
            </a:r>
            <a:endParaRPr lang="en-US" altLang="zh-CN" sz="22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为了支持分布环境下的事务特征，关系数据库系统中引入两段提交协议。也就是说，实现分布式事务的关键是两段提交协议（2PC协议）。</a:t>
            </a:r>
            <a:endParaRPr lang="en-US" altLang="zh-CN" sz="21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在 2PC 协议中，把分布式事务的某一个代理（根代理）指定为协调者（Coodinator），所有其他代理称为参与者（Participants）。</a:t>
            </a:r>
            <a:endParaRPr lang="en-US" altLang="zh-CN" sz="2100" dirty="0" smtClean="0">
              <a:solidFill>
                <a:schemeClr val="tx1"/>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只有协调者才能掌握提交或撤销事务的决定权，而其他参与者各自负责在其本地数据库中执行写操作，并向协调者提出撤销或提交子事务的意向。</a:t>
            </a:r>
            <a:endParaRPr lang="en-US" altLang="zh-CN" sz="21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45185"/>
            <a:ext cx="5242560" cy="4876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353185"/>
            <a:ext cx="8789670" cy="51752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（3）两段提交（Two-Phase Commitment，2PC）协议</a:t>
            </a:r>
            <a:r>
              <a:rPr lang="zh-CN" altLang="en-US" sz="2200" dirty="0" smtClean="0">
                <a:solidFill>
                  <a:schemeClr val="tx1"/>
                </a:solidFill>
                <a:ea typeface="黑体" panose="02010609060101010101" pitchFamily="49" charset="-122"/>
                <a:cs typeface="+mn-lt"/>
                <a:sym typeface="+mn-ea"/>
              </a:rPr>
              <a:t>（续）</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①  </a:t>
            </a:r>
            <a:r>
              <a:rPr lang="en-US" altLang="zh-CN" sz="2100" u="sng" dirty="0" smtClean="0">
                <a:solidFill>
                  <a:schemeClr val="tx1"/>
                </a:solidFill>
                <a:ea typeface="黑体" panose="02010609060101010101" pitchFamily="49" charset="-122"/>
                <a:cs typeface="+mn-lt"/>
                <a:sym typeface="+mn-ea"/>
              </a:rPr>
              <a:t>表决阶段</a:t>
            </a: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应用程序调用事务协调者中的提交方法。</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事务协调者将联络事务中涉及的每个参与者，并通知它们准备提交事务。</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为了以肯定的方式响应准备阶段，参与者必须将自己置于以下状态：确保能在被要求提交事务时提交事务，或在被要求回滚事务时回滚事务。</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大多数参与者会将包含其计划更改的日志文件（或等效文件）写入持久存储区。</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如果参与者无法准备事务，它会以否定响应来回应事务协调者。</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事务协调者收集来自参与者的所有响应。</a:t>
            </a:r>
            <a:endParaRPr lang="en-US" altLang="zh-CN" sz="20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795655"/>
            <a:ext cx="5242560" cy="5372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47644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（3）两段提交（Two-Phase Commitment，2PC）协议</a:t>
            </a:r>
            <a:r>
              <a:rPr lang="zh-CN" altLang="en-US" sz="2200" dirty="0" smtClean="0">
                <a:solidFill>
                  <a:schemeClr val="tx1"/>
                </a:solidFill>
                <a:ea typeface="黑体" panose="02010609060101010101" pitchFamily="49" charset="-122"/>
                <a:cs typeface="+mn-lt"/>
                <a:sym typeface="+mn-ea"/>
              </a:rPr>
              <a:t>（续）</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②  </a:t>
            </a:r>
            <a:r>
              <a:rPr lang="en-US" altLang="zh-CN" sz="2100" u="sng" dirty="0" smtClean="0">
                <a:solidFill>
                  <a:schemeClr val="tx1"/>
                </a:solidFill>
                <a:ea typeface="黑体" panose="02010609060101010101" pitchFamily="49" charset="-122"/>
                <a:cs typeface="+mn-lt"/>
                <a:sym typeface="+mn-ea"/>
              </a:rPr>
              <a:t>执行阶段</a:t>
            </a: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事务协调者将事务的表决结果通知给每个参与者。</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如果任一参与者做出否定响应，则事务协调者会将一个回滚命令发送给事务中涉及的参与者。</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如果参与者都做出肯定响应，则事务协调者会指示所有的参与者提交事务。</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一旦通知参与者提交，此后的事务就不能失败。</a:t>
            </a:r>
            <a:endParaRPr lang="en-US" altLang="zh-CN"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solidFill>
                  <a:schemeClr val="tx1"/>
                </a:solidFill>
                <a:ea typeface="宋体" panose="02010600030101010101" pitchFamily="2" charset="-122"/>
                <a:cs typeface="+mn-lt"/>
                <a:sym typeface="+mn-ea"/>
              </a:rPr>
              <a:t>            - 通过以肯定的方式响应第一阶段，每个参与者均已确保如果以后通知它提交事务，则事务不会失败。</a:t>
            </a:r>
            <a:endParaRPr lang="en-US" altLang="zh-CN" sz="20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44550"/>
            <a:ext cx="5242560" cy="4953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47072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（4）坚实的理论基础</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关系数据库是建立在严格的理论基础上的，主要包括关系代数、Armstrong 公理系统、完整性约束理论、规范化理论、模式分解，以及图论等。</a:t>
            </a: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因此，关系数据库的完整性、可靠性和稳定性往往高于其他新兴大数据管理技术。</a:t>
            </a: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（5）标准化程度高</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关系数据库中，一般采用 SQL 进行数据库的查询、增加、更新、删除和索引操作，数据操作语言的标准化程度高。</a:t>
            </a:r>
            <a:endParaRPr lang="en-US" altLang="zh-CN" sz="21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56615"/>
            <a:ext cx="5242560" cy="4762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44773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关系数据库的核心技术</a:t>
            </a:r>
            <a:r>
              <a:rPr lang="zh-CN" altLang="en-US" sz="2300" dirty="0" smtClean="0">
                <a:solidFill>
                  <a:schemeClr val="tx1"/>
                </a:solidFill>
                <a:ea typeface="黑体" panose="02010609060101010101" pitchFamily="49" charset="-122"/>
                <a:cs typeface="+mn-lt"/>
                <a:sym typeface="+mn-ea"/>
              </a:rPr>
              <a:t>（续）</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（6）产品的成熟度高</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黑体" panose="02010609060101010101" pitchFamily="49" charset="-122"/>
                <a:cs typeface="+mn-lt"/>
                <a:sym typeface="+mn-ea"/>
              </a:rPr>
              <a:t>          - 随着关系数据库技术的广泛应用和深入研究，已产生了一些成熟度较高的数据库系统产品，如Oracle公司的Oracle、IBM公司的DB2、Sybase公司的Sybase、微软公司的SQL Server、MySQL AB公司开发的MySQL</a:t>
            </a:r>
            <a:r>
              <a:rPr lang="en-US" altLang="zh-CN" sz="2100" baseline="30000" dirty="0" smtClean="0">
                <a:solidFill>
                  <a:schemeClr val="tx1"/>
                </a:solidFill>
                <a:ea typeface="黑体" panose="02010609060101010101" pitchFamily="49" charset="-122"/>
                <a:cs typeface="+mn-lt"/>
                <a:sym typeface="+mn-ea"/>
              </a:rPr>
              <a:t>①</a:t>
            </a:r>
            <a:r>
              <a:rPr lang="zh-CN" altLang="en-US" sz="2100" dirty="0" smtClean="0">
                <a:solidFill>
                  <a:schemeClr val="tx1"/>
                </a:solidFill>
                <a:ea typeface="黑体" panose="02010609060101010101" pitchFamily="49" charset="-122"/>
                <a:cs typeface="+mn-lt"/>
                <a:sym typeface="+mn-ea"/>
              </a:rPr>
              <a:t>。</a:t>
            </a: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endParaRPr lang="en-US" altLang="zh-CN"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000" dirty="0" smtClean="0">
                <a:solidFill>
                  <a:schemeClr val="tx1"/>
                </a:solidFill>
                <a:latin typeface="华文新魏" panose="02010800040101010101" charset="-122"/>
                <a:ea typeface="华文新魏" panose="02010800040101010101" charset="-122"/>
                <a:cs typeface="华文新魏" panose="02010800040101010101" charset="-122"/>
                <a:sym typeface="+mn-ea"/>
              </a:rPr>
              <a:t>① Sun Microsystems 于 2008 年以大约 1 亿美元的价格收购了 MySQL AB，而 Oracle 于 2010 年以大约 74 亿美元的价格收购了 Sun Microsystems。因此，目前 MySQL 是 Oracle 旗下的产品。</a:t>
            </a:r>
            <a:endParaRPr lang="en-US" altLang="zh-CN" sz="2000" dirty="0" smtClean="0">
              <a:solidFill>
                <a:schemeClr val="tx1"/>
              </a:solidFill>
              <a:latin typeface="华文新魏" panose="02010800040101010101" charset="-122"/>
              <a:ea typeface="华文新魏" panose="02010800040101010101" charset="-122"/>
              <a:cs typeface="华文新魏" panose="02010800040101010101" charset="-122"/>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79070" y="1424940"/>
            <a:ext cx="8789670" cy="16230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在大数据时代，传统关系数据库的优势与缺点日益凸显，如图 6-9 所示，使 NoSQL数据库和关系云等新兴大数据管理技术成为必要。</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57885"/>
            <a:ext cx="5242560" cy="4749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14" name="image135.png"/>
          <p:cNvPicPr>
            <a:picLocks noChangeAspect="1"/>
          </p:cNvPicPr>
          <p:nvPr/>
        </p:nvPicPr>
        <p:blipFill>
          <a:blip r:embed="rId3" cstate="print"/>
          <a:stretch>
            <a:fillRect/>
          </a:stretch>
        </p:blipFill>
        <p:spPr>
          <a:xfrm>
            <a:off x="1014730" y="3101340"/>
            <a:ext cx="7463790" cy="3296920"/>
          </a:xfrm>
          <a:prstGeom prst="rect">
            <a:avLst/>
          </a:prstGeom>
        </p:spPr>
      </p:pic>
      <p:sp>
        <p:nvSpPr>
          <p:cNvPr id="8" name="TextBox 7"/>
          <p:cNvSpPr txBox="1"/>
          <p:nvPr>
            <p:custDataLst>
              <p:tags r:id="rId4"/>
            </p:custDataLst>
          </p:nvPr>
        </p:nvSpPr>
        <p:spPr>
          <a:xfrm>
            <a:off x="2810510" y="3139440"/>
            <a:ext cx="228981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6-9</a:t>
            </a:r>
            <a:r>
              <a:rPr lang="en-US" altLang="zh-CN" sz="2000" dirty="0"/>
              <a:t> </a:t>
            </a:r>
            <a:r>
              <a:rPr lang="zh-CN" altLang="en-US" sz="2000" dirty="0"/>
              <a:t>传统关系数据库的优点与缺点</a:t>
            </a:r>
            <a:r>
              <a:rPr lang="zh-CN" altLang="en-US" sz="2000" dirty="0"/>
              <a:t> </a:t>
            </a:r>
            <a:r>
              <a:rPr lang="zh-CN" altLang="en-US" sz="2000" dirty="0"/>
              <a:t> </a:t>
            </a:r>
            <a:endParaRPr lang="zh-CN" altLang="en-US"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9695" y="1496695"/>
            <a:ext cx="8954135" cy="40227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（1）传统关系数据库技术的优点如下</a:t>
            </a:r>
            <a:r>
              <a:rPr lang="zh-CN" sz="2300" dirty="0" smtClean="0">
                <a:solidFill>
                  <a:schemeClr val="tx2">
                    <a:lumMod val="75000"/>
                    <a:lumOff val="25000"/>
                  </a:schemeClr>
                </a:solidFill>
                <a:ea typeface="黑体" panose="02010609060101010101" pitchFamily="49" charset="-122"/>
                <a:cs typeface="+mn-lt"/>
                <a:sym typeface="+mn-ea"/>
              </a:rPr>
              <a:t>：</a:t>
            </a:r>
            <a:endParaRPr 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 ①  数据一致性高。由于关系数据库具有较为严格的事务处理要求，它能够保持较高的数据一致性。</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②  数据冗余度低。关系数据库是以规范化理论为前提的，通常，相同字段只能保存在一个位置，数据冗余性较低，数据更新的开销较小。</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 ③  复杂查询的能力强。关系数据库中可以进行 JOIN 等复杂查询。</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黑体" panose="02010609060101010101" pitchFamily="49" charset="-122"/>
                <a:cs typeface="+mn-lt"/>
                <a:sym typeface="+mn-ea"/>
              </a:rPr>
              <a:t> </a:t>
            </a: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 ④  产品成熟度高。关系数据库技术及其产品已经较为成熟，稳定性高、系统缺陷少。</a:t>
            </a:r>
            <a:endParaRPr sz="22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90614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9695" y="1353185"/>
            <a:ext cx="8954135" cy="51669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关系数据库及其优缺点</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（2）传统关系数据库技术的主要缺点如下</a:t>
            </a:r>
            <a:r>
              <a:rPr lang="zh-CN" sz="2300" dirty="0" smtClean="0">
                <a:solidFill>
                  <a:schemeClr val="tx2">
                    <a:lumMod val="75000"/>
                    <a:lumOff val="25000"/>
                  </a:schemeClr>
                </a:solidFill>
                <a:ea typeface="黑体" panose="02010609060101010101" pitchFamily="49" charset="-122"/>
                <a:cs typeface="+mn-lt"/>
                <a:sym typeface="+mn-ea"/>
              </a:rPr>
              <a:t>：</a:t>
            </a:r>
            <a:endParaRPr 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① 不善于处理大数据的读写操作。在关系数据库中，为了提高读写效率，一般采用主从模式，即数据的写入由主数据库负责，而数据的读取由从数据库负责。主数据库上的写入操作往往成为瓶颈。 </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②  不适用于数据模型不断变化的应用场景。在关系数据库及其应用系统中，数据模型和应用程序之间的耦合度高。当数据模型发生变化（如新增或减少一个字段等）时，需要对应用程序代码进行修改。</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③  频繁操作的代价大。为了确保关系数据库的事务处理和数据一致性，对关系数据库进行修改操作时往往需要采用共享锁（又称读锁）和排他锁（又称读/写锁）的方式放弃多个进程同时对同一个数据进行更新操作。</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④  简单处理的效率较低。在关系数据库中，SQL 编写的查询语句需要完成解析处理才能进行。因此，当数据操作非常简单时，也需要进行解析、加锁、解锁等操作，导致关系数据库对数据的简单处理效率较低。</a:t>
            </a:r>
            <a:endParaRPr sz="21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28040"/>
            <a:ext cx="5219700" cy="5048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9695" y="1424940"/>
            <a:ext cx="8954135" cy="48431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NoSQL 及其数据模型</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a:t>
            </a:r>
            <a:r>
              <a:rPr sz="2300" u="sng" dirty="0" smtClean="0">
                <a:solidFill>
                  <a:schemeClr val="tx2">
                    <a:lumMod val="75000"/>
                    <a:lumOff val="25000"/>
                  </a:schemeClr>
                </a:solidFill>
                <a:ea typeface="黑体" panose="02010609060101010101" pitchFamily="49" charset="-122"/>
                <a:cs typeface="+mn-lt"/>
                <a:sym typeface="+mn-ea"/>
              </a:rPr>
              <a:t>NoSQL</a:t>
            </a:r>
            <a:r>
              <a:rPr sz="2300" dirty="0" smtClean="0">
                <a:solidFill>
                  <a:schemeClr val="tx2">
                    <a:lumMod val="75000"/>
                    <a:lumOff val="25000"/>
                  </a:schemeClr>
                </a:solidFill>
                <a:ea typeface="黑体" panose="02010609060101010101" pitchFamily="49" charset="-122"/>
                <a:cs typeface="+mn-lt"/>
                <a:sym typeface="+mn-ea"/>
              </a:rPr>
              <a:t> 指那些非关系型的、分布式的、不保证遵循 ACID 特征的数据存储系统。</a:t>
            </a:r>
            <a:endParaRPr lang="zh-CN" sz="2300" dirty="0" smtClean="0">
              <a:solidFill>
                <a:schemeClr val="tx2">
                  <a:lumMod val="75000"/>
                  <a:lumOff val="25000"/>
                </a:schemeClr>
              </a:solidFill>
              <a:ea typeface="黑体" panose="02010609060101010101" pitchFamily="49" charset="-122"/>
              <a:cs typeface="+mn-lt"/>
              <a:sym typeface="+mn-ea"/>
            </a:endParaRPr>
          </a:p>
          <a:p>
            <a:pPr marL="0" algn="l" eaLnBrk="1" hangingPunct="1">
              <a:lnSpc>
                <a:spcPct val="100000"/>
              </a:lnSpc>
              <a:spcBef>
                <a:spcPts val="1200"/>
              </a:spcBef>
              <a:buClrTx/>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NoSQL</a:t>
            </a:r>
            <a:r>
              <a:rPr lang="zh-CN" altLang="en-US" sz="2300" dirty="0" smtClean="0">
                <a:solidFill>
                  <a:schemeClr val="tx2">
                    <a:lumMod val="75000"/>
                    <a:lumOff val="25000"/>
                  </a:schemeClr>
                </a:solidFill>
                <a:ea typeface="黑体" panose="02010609060101010101" pitchFamily="49" charset="-122"/>
                <a:cs typeface="+mn-lt"/>
                <a:sym typeface="+mn-ea"/>
              </a:rPr>
              <a:t>的主要特征</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algn="l" eaLnBrk="1" hangingPunct="1">
              <a:lnSpc>
                <a:spcPct val="100000"/>
              </a:lnSpc>
              <a:spcBef>
                <a:spcPts val="1200"/>
              </a:spcBef>
              <a:buClrTx/>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Symbol" panose="05050102010706020507" charset="0"/>
              </a:rPr>
              <a:t> </a:t>
            </a:r>
            <a:r>
              <a:rPr lang="zh-CN" altLang="en-US" sz="2200" dirty="0" smtClean="0">
                <a:solidFill>
                  <a:schemeClr val="tx1"/>
                </a:solidFill>
                <a:ea typeface="黑体" panose="02010609060101010101" pitchFamily="49" charset="-122"/>
                <a:cs typeface="+mn-lt"/>
                <a:sym typeface="Symbol" panose="05050102010706020507" charset="0"/>
              </a:rPr>
              <a:t>灵活的数据模型：</a:t>
            </a:r>
            <a:r>
              <a:rPr lang="en-US" altLang="zh-CN" sz="2200" b="0" dirty="0" smtClean="0">
                <a:solidFill>
                  <a:schemeClr val="tx1"/>
                </a:solidFill>
                <a:ea typeface="黑体" panose="02010609060101010101" pitchFamily="49" charset="-122"/>
                <a:cs typeface="+mn-lt"/>
                <a:sym typeface="Symbol" panose="05050102010706020507" charset="0"/>
              </a:rPr>
              <a:t>NoSQL</a:t>
            </a:r>
            <a:r>
              <a:rPr lang="zh-CN" altLang="en-US" sz="2200" b="0" dirty="0" smtClean="0">
                <a:solidFill>
                  <a:schemeClr val="tx1"/>
                </a:solidFill>
                <a:ea typeface="黑体" panose="02010609060101010101" pitchFamily="49" charset="-122"/>
                <a:cs typeface="+mn-lt"/>
                <a:sym typeface="Symbol" panose="05050102010706020507" charset="0"/>
              </a:rPr>
              <a:t>数据库通常不需要固定的模式，能更好地适应结构化、半结构化和非结构化数据。</a:t>
            </a:r>
            <a:endParaRPr lang="zh-CN" altLang="en-US" sz="2200" b="0" dirty="0" smtClean="0">
              <a:solidFill>
                <a:schemeClr val="tx1"/>
              </a:solidFill>
              <a:ea typeface="黑体" panose="02010609060101010101" pitchFamily="49" charset="-122"/>
              <a:cs typeface="+mn-lt"/>
              <a:sym typeface="Symbol" panose="05050102010706020507" charset="0"/>
            </a:endParaRPr>
          </a:p>
          <a:p>
            <a:pPr marL="0" algn="l" eaLnBrk="1" hangingPunct="1">
              <a:lnSpc>
                <a:spcPct val="100000"/>
              </a:lnSpc>
              <a:spcBef>
                <a:spcPts val="1200"/>
              </a:spcBef>
              <a:buClrTx/>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Symbol" panose="05050102010706020507" charset="0"/>
              </a:rPr>
              <a:t>      </a:t>
            </a:r>
            <a:r>
              <a:rPr lang="en-US" altLang="zh-CN" sz="2200" dirty="0" smtClean="0">
                <a:ea typeface="黑体" panose="02010609060101010101" pitchFamily="49" charset="-122"/>
                <a:cs typeface="+mn-lt"/>
                <a:sym typeface="Symbol" panose="05050102010706020507" charset="0"/>
              </a:rPr>
              <a:t> </a:t>
            </a:r>
            <a:r>
              <a:rPr lang="zh-CN" altLang="en-US" sz="2200" dirty="0" smtClean="0">
                <a:solidFill>
                  <a:schemeClr val="tx1"/>
                </a:solidFill>
                <a:ea typeface="黑体" panose="02010609060101010101" pitchFamily="49" charset="-122"/>
                <a:cs typeface="+mn-lt"/>
                <a:sym typeface="Symbol" panose="05050102010706020507" charset="0"/>
              </a:rPr>
              <a:t>可扩展性：</a:t>
            </a:r>
            <a:r>
              <a:rPr lang="zh-CN" altLang="en-US" sz="2200" b="0" dirty="0" smtClean="0">
                <a:solidFill>
                  <a:schemeClr val="tx1"/>
                </a:solidFill>
                <a:ea typeface="黑体" panose="02010609060101010101" pitchFamily="49" charset="-122"/>
                <a:cs typeface="+mn-lt"/>
                <a:sym typeface="Symbol" panose="05050102010706020507" charset="0"/>
              </a:rPr>
              <a:t>适合分布式系统架构，能够很好地处理大量数据和高并发访问。</a:t>
            </a:r>
            <a:endParaRPr lang="zh-CN" altLang="en-US" sz="2200" b="0" dirty="0" smtClean="0">
              <a:solidFill>
                <a:schemeClr val="tx1"/>
              </a:solidFill>
              <a:ea typeface="黑体" panose="02010609060101010101" pitchFamily="49" charset="-122"/>
              <a:cs typeface="+mn-lt"/>
              <a:sym typeface="Symbol" panose="05050102010706020507" charset="0"/>
            </a:endParaRPr>
          </a:p>
          <a:p>
            <a:pPr marL="0" algn="l" eaLnBrk="1" hangingPunct="1">
              <a:lnSpc>
                <a:spcPct val="100000"/>
              </a:lnSpc>
              <a:spcBef>
                <a:spcPts val="1200"/>
              </a:spcBef>
              <a:buClrTx/>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Symbol" panose="05050102010706020507" charset="0"/>
              </a:rPr>
              <a:t>      </a:t>
            </a:r>
            <a:r>
              <a:rPr lang="en-US" altLang="zh-CN" sz="2200" dirty="0" smtClean="0">
                <a:ea typeface="黑体" panose="02010609060101010101" pitchFamily="49" charset="-122"/>
                <a:cs typeface="+mn-lt"/>
                <a:sym typeface="Symbol" panose="05050102010706020507" charset="0"/>
              </a:rPr>
              <a:t> </a:t>
            </a:r>
            <a:r>
              <a:rPr lang="zh-CN" altLang="en-US" sz="2200" dirty="0" smtClean="0">
                <a:solidFill>
                  <a:schemeClr val="tx1"/>
                </a:solidFill>
                <a:ea typeface="黑体" panose="02010609060101010101" pitchFamily="49" charset="-122"/>
                <a:cs typeface="+mn-lt"/>
                <a:sym typeface="Symbol" panose="05050102010706020507" charset="0"/>
              </a:rPr>
              <a:t>高性能：</a:t>
            </a:r>
            <a:r>
              <a:rPr lang="en-US" altLang="zh-CN" sz="2200" dirty="0" smtClean="0">
                <a:solidFill>
                  <a:schemeClr val="tx1"/>
                </a:solidFill>
                <a:ea typeface="黑体" panose="02010609060101010101" pitchFamily="49" charset="-122"/>
                <a:cs typeface="+mn-lt"/>
                <a:sym typeface="Symbol" panose="05050102010706020507" charset="0"/>
              </a:rPr>
              <a:t> </a:t>
            </a:r>
            <a:r>
              <a:rPr lang="zh-CN" altLang="en-US" sz="2200" b="0" dirty="0" smtClean="0">
                <a:solidFill>
                  <a:schemeClr val="tx1"/>
                </a:solidFill>
                <a:ea typeface="黑体" panose="02010609060101010101" pitchFamily="49" charset="-122"/>
                <a:cs typeface="+mn-lt"/>
                <a:sym typeface="Symbol" panose="05050102010706020507" charset="0"/>
              </a:rPr>
              <a:t>对于特定类型的查询和操作，</a:t>
            </a:r>
            <a:r>
              <a:rPr lang="en-US" altLang="zh-CN" sz="2200" b="0" dirty="0" smtClean="0">
                <a:solidFill>
                  <a:schemeClr val="tx1"/>
                </a:solidFill>
                <a:ea typeface="黑体" panose="02010609060101010101" pitchFamily="49" charset="-122"/>
                <a:cs typeface="+mn-lt"/>
                <a:sym typeface="Symbol" panose="05050102010706020507" charset="0"/>
              </a:rPr>
              <a:t>NoSQL</a:t>
            </a:r>
            <a:r>
              <a:rPr lang="zh-CN" altLang="en-US" sz="2200" b="0" dirty="0" smtClean="0">
                <a:solidFill>
                  <a:schemeClr val="tx1"/>
                </a:solidFill>
                <a:ea typeface="黑体" panose="02010609060101010101" pitchFamily="49" charset="-122"/>
                <a:cs typeface="+mn-lt"/>
                <a:sym typeface="Symbol" panose="05050102010706020507" charset="0"/>
              </a:rPr>
              <a:t>数据库通常比传统的关系数据库更快。</a:t>
            </a:r>
            <a:endParaRPr lang="zh-CN" altLang="en-US" sz="2200" dirty="0" smtClean="0">
              <a:solidFill>
                <a:schemeClr val="tx1"/>
              </a:solidFill>
              <a:ea typeface="黑体" panose="02010609060101010101" pitchFamily="49" charset="-122"/>
              <a:cs typeface="+mn-lt"/>
              <a:sym typeface="Symbol" panose="05050102010706020507" charset="0"/>
            </a:endParaRPr>
          </a:p>
          <a:p>
            <a:pPr marL="0" algn="l" eaLnBrk="1" hangingPunct="1">
              <a:lnSpc>
                <a:spcPct val="100000"/>
              </a:lnSpc>
              <a:spcBef>
                <a:spcPts val="1200"/>
              </a:spcBef>
              <a:buClrTx/>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Symbol" panose="05050102010706020507" charset="0"/>
              </a:rPr>
              <a:t>      </a:t>
            </a:r>
            <a:r>
              <a:rPr lang="en-US" altLang="zh-CN" sz="2200" dirty="0" smtClean="0">
                <a:ea typeface="黑体" panose="02010609060101010101" pitchFamily="49" charset="-122"/>
                <a:cs typeface="+mn-lt"/>
                <a:sym typeface="Symbol" panose="05050102010706020507" charset="0"/>
              </a:rPr>
              <a:t> </a:t>
            </a:r>
            <a:r>
              <a:rPr lang="zh-CN" altLang="en-US" sz="2200" dirty="0" smtClean="0">
                <a:solidFill>
                  <a:schemeClr val="tx1"/>
                </a:solidFill>
                <a:ea typeface="黑体" panose="02010609060101010101" pitchFamily="49" charset="-122"/>
                <a:cs typeface="+mn-lt"/>
                <a:sym typeface="Symbol" panose="05050102010706020507" charset="0"/>
              </a:rPr>
              <a:t>易于开发：</a:t>
            </a:r>
            <a:r>
              <a:rPr lang="en-US" altLang="zh-CN" sz="2200" dirty="0" smtClean="0">
                <a:solidFill>
                  <a:schemeClr val="tx1"/>
                </a:solidFill>
                <a:ea typeface="黑体" panose="02010609060101010101" pitchFamily="49" charset="-122"/>
                <a:cs typeface="+mn-lt"/>
                <a:sym typeface="Symbol" panose="05050102010706020507" charset="0"/>
              </a:rPr>
              <a:t> </a:t>
            </a:r>
            <a:r>
              <a:rPr lang="zh-CN" altLang="en-US" sz="2200" b="0" dirty="0" smtClean="0">
                <a:solidFill>
                  <a:schemeClr val="tx1"/>
                </a:solidFill>
                <a:ea typeface="黑体" panose="02010609060101010101" pitchFamily="49" charset="-122"/>
                <a:cs typeface="+mn-lt"/>
                <a:sym typeface="Symbol" panose="05050102010706020507" charset="0"/>
              </a:rPr>
              <a:t>提供了简单的</a:t>
            </a:r>
            <a:r>
              <a:rPr lang="en-US" altLang="zh-CN" sz="2200" b="0" dirty="0" smtClean="0">
                <a:solidFill>
                  <a:schemeClr val="tx1"/>
                </a:solidFill>
                <a:ea typeface="黑体" panose="02010609060101010101" pitchFamily="49" charset="-122"/>
                <a:cs typeface="+mn-lt"/>
                <a:sym typeface="Symbol" panose="05050102010706020507" charset="0"/>
              </a:rPr>
              <a:t>API</a:t>
            </a:r>
            <a:r>
              <a:rPr lang="zh-CN" altLang="en-US" sz="2200" b="0" dirty="0" smtClean="0">
                <a:solidFill>
                  <a:schemeClr val="tx1"/>
                </a:solidFill>
                <a:ea typeface="黑体" panose="02010609060101010101" pitchFamily="49" charset="-122"/>
                <a:cs typeface="+mn-lt"/>
                <a:sym typeface="Symbol" panose="05050102010706020507" charset="0"/>
              </a:rPr>
              <a:t>，使得开发者容易进行开发和维护。</a:t>
            </a:r>
            <a:endParaRPr lang="en-US" altLang="zh-CN" sz="2200" b="0" dirty="0" smtClean="0">
              <a:solidFill>
                <a:schemeClr val="tx1"/>
              </a:solidFill>
              <a:ea typeface="黑体" panose="02010609060101010101" pitchFamily="49" charset="-122"/>
              <a:cs typeface="+mn-lt"/>
              <a:sym typeface="Symbol" panose="05050102010706020507" charset="0"/>
            </a:endParaRPr>
          </a:p>
        </p:txBody>
      </p:sp>
      <p:sp>
        <p:nvSpPr>
          <p:cNvPr id="4" name="Rectangle 3"/>
          <p:cNvSpPr>
            <a:spLocks noGrp="1" noRot="1"/>
          </p:cNvSpPr>
          <p:nvPr>
            <p:custDataLst>
              <p:tags r:id="rId2"/>
            </p:custDataLst>
          </p:nvPr>
        </p:nvSpPr>
        <p:spPr>
          <a:xfrm>
            <a:off x="495300" y="843915"/>
            <a:ext cx="5242560" cy="4889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9695" y="1424940"/>
            <a:ext cx="8954135" cy="44570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NoSQL 及其数据模型</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相对于关系数据库，NoSQL 数据库的</a:t>
            </a:r>
            <a:r>
              <a:rPr sz="2300" u="sng" dirty="0" smtClean="0">
                <a:solidFill>
                  <a:schemeClr val="tx2">
                    <a:lumMod val="75000"/>
                    <a:lumOff val="25000"/>
                  </a:schemeClr>
                </a:solidFill>
                <a:ea typeface="黑体" panose="02010609060101010101" pitchFamily="49" charset="-122"/>
                <a:cs typeface="+mn-lt"/>
                <a:sym typeface="+mn-ea"/>
              </a:rPr>
              <a:t>主要优势</a:t>
            </a:r>
            <a:r>
              <a:rPr sz="2300" dirty="0" smtClean="0">
                <a:solidFill>
                  <a:schemeClr val="tx2">
                    <a:lumMod val="75000"/>
                    <a:lumOff val="25000"/>
                  </a:schemeClr>
                </a:solidFill>
                <a:ea typeface="黑体" panose="02010609060101010101" pitchFamily="49" charset="-122"/>
                <a:cs typeface="+mn-lt"/>
                <a:sym typeface="+mn-ea"/>
              </a:rPr>
              <a:t>体现在以下几个方面</a:t>
            </a:r>
            <a:r>
              <a:rPr lang="zh-CN" sz="2300" dirty="0" smtClean="0">
                <a:solidFill>
                  <a:schemeClr val="tx2">
                    <a:lumMod val="75000"/>
                    <a:lumOff val="25000"/>
                  </a:schemeClr>
                </a:solidFill>
                <a:ea typeface="黑体" panose="02010609060101010101" pitchFamily="49" charset="-122"/>
                <a:cs typeface="+mn-lt"/>
                <a:sym typeface="+mn-ea"/>
              </a:rPr>
              <a:t>：</a:t>
            </a:r>
            <a:endParaRPr 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a:t>
            </a:r>
            <a:r>
              <a:rPr lang="zh-CN" sz="2300" dirty="0" smtClean="0">
                <a:solidFill>
                  <a:schemeClr val="tx2">
                    <a:lumMod val="75000"/>
                    <a:lumOff val="25000"/>
                  </a:schemeClr>
                </a:solidFill>
                <a:ea typeface="黑体" panose="02010609060101010101" pitchFamily="49" charset="-122"/>
                <a:cs typeface="+mn-lt"/>
                <a:sym typeface="+mn-ea"/>
              </a:rPr>
              <a:t>（1）易于数据的分散存储与处理。</a:t>
            </a:r>
            <a:r>
              <a:rPr lang="zh-CN" sz="2300" dirty="0" smtClean="0">
                <a:solidFill>
                  <a:schemeClr val="tx1"/>
                </a:solidFill>
                <a:ea typeface="黑体" panose="02010609060101010101" pitchFamily="49" charset="-122"/>
                <a:cs typeface="+mn-lt"/>
                <a:sym typeface="+mn-ea"/>
              </a:rPr>
              <a:t>NoSQL 数据库以放弃一部分复杂处理能力（如JOIN 处理）的方式，支持将数据分散存放在不同服务器上，解决了关系数据库在大量数据的写入操作上的瓶颈。在关系数据库中，为了对数据进行 JOIN 处理，需要把涉及 JOIN 处理的数据事先存放在同一个服务器上。</a:t>
            </a:r>
            <a:endParaRPr 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a:t>
            </a:r>
            <a:r>
              <a:rPr lang="zh-CN" sz="2300" dirty="0" smtClean="0">
                <a:solidFill>
                  <a:schemeClr val="tx2">
                    <a:lumMod val="75000"/>
                    <a:lumOff val="25000"/>
                  </a:schemeClr>
                </a:solidFill>
                <a:ea typeface="黑体" panose="02010609060101010101" pitchFamily="49" charset="-122"/>
                <a:cs typeface="+mn-lt"/>
                <a:sym typeface="+mn-ea"/>
              </a:rPr>
              <a:t>（2）数据的频繁操作代价低以及数据的简单处理效率高。</a:t>
            </a:r>
            <a:r>
              <a:rPr lang="zh-CN" sz="2300" dirty="0" smtClean="0">
                <a:solidFill>
                  <a:schemeClr val="tx1"/>
                </a:solidFill>
                <a:ea typeface="黑体" panose="02010609060101010101" pitchFamily="49" charset="-122"/>
                <a:cs typeface="+mn-lt"/>
                <a:sym typeface="+mn-ea"/>
              </a:rPr>
              <a:t>NoSQL 数据库通过采用缓存技术较好地支持同一个数据的频繁处理，提高了数据简单处理的效率。</a:t>
            </a:r>
            <a:endParaRPr lang="zh-CN" sz="23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43915"/>
            <a:ext cx="5242560" cy="4889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对象 3"/>
          <p:cNvGraphicFramePr>
            <a:graphicFrameLocks noChangeAspect="1"/>
          </p:cNvGraphicFramePr>
          <p:nvPr>
            <p:custDataLst>
              <p:tags r:id="rId1"/>
            </p:custDataLst>
          </p:nvPr>
        </p:nvGraphicFramePr>
        <p:xfrm>
          <a:off x="980440" y="2381885"/>
          <a:ext cx="6319520" cy="4215130"/>
        </p:xfrm>
        <a:graphic>
          <a:graphicData uri="http://schemas.openxmlformats.org/presentationml/2006/ole">
            <mc:AlternateContent xmlns:mc="http://schemas.openxmlformats.org/markup-compatibility/2006">
              <mc:Choice xmlns:v="urn:schemas-microsoft-com:vml" Requires="v">
                <p:oleObj spid="_x0000_s1033" name="" r:id="rId2" imgW="3376930" imgH="2253615" progId="Visio.Drawing.15">
                  <p:embed/>
                </p:oleObj>
              </mc:Choice>
              <mc:Fallback>
                <p:oleObj name="" r:id="rId2" imgW="3376930" imgH="2253615" progId="Visio.Drawing.15">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0440" y="2381885"/>
                        <a:ext cx="6319520" cy="421513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4"/>
            </p:custDataLst>
          </p:nvPr>
        </p:nvSpPr>
        <p:spPr>
          <a:xfrm>
            <a:off x="198755" y="795655"/>
            <a:ext cx="8828405" cy="176212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数据科学与大数据技术</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 </a:t>
            </a:r>
            <a:r>
              <a:rPr lang="en-US" altLang="zh-CN" dirty="0" smtClean="0">
                <a:solidFill>
                  <a:srgbClr val="134AD5"/>
                </a:solidFill>
                <a:ea typeface="黑体" panose="02010609060101010101" pitchFamily="49" charset="-122"/>
                <a:cs typeface="+mn-lt"/>
                <a:sym typeface="+mn-ea"/>
              </a:rPr>
              <a:t>大数据技术是数据科学理论的具体实现，也是大数据的工具和核心技术。数据科学涉及的大数据技术主要有</a:t>
            </a:r>
            <a:r>
              <a:rPr lang="en-US" altLang="zh-CN" u="sng" dirty="0" smtClean="0">
                <a:solidFill>
                  <a:srgbClr val="134AD5"/>
                </a:solidFill>
                <a:ea typeface="黑体" panose="02010609060101010101" pitchFamily="49" charset="-122"/>
                <a:cs typeface="+mn-lt"/>
                <a:sym typeface="+mn-ea"/>
              </a:rPr>
              <a:t>数据计算</a:t>
            </a:r>
            <a:r>
              <a:rPr lang="en-US" altLang="zh-CN" dirty="0" smtClean="0">
                <a:solidFill>
                  <a:srgbClr val="134AD5"/>
                </a:solidFill>
                <a:ea typeface="黑体" panose="02010609060101010101" pitchFamily="49" charset="-122"/>
                <a:cs typeface="+mn-lt"/>
                <a:sym typeface="+mn-ea"/>
              </a:rPr>
              <a:t>、</a:t>
            </a:r>
            <a:r>
              <a:rPr lang="en-US" altLang="zh-CN" u="sng" dirty="0" smtClean="0">
                <a:solidFill>
                  <a:srgbClr val="134AD5"/>
                </a:solidFill>
                <a:ea typeface="黑体" panose="02010609060101010101" pitchFamily="49" charset="-122"/>
                <a:cs typeface="+mn-lt"/>
                <a:sym typeface="+mn-ea"/>
              </a:rPr>
              <a:t>数据管理</a:t>
            </a:r>
            <a:r>
              <a:rPr lang="en-US" altLang="zh-CN" dirty="0" smtClean="0">
                <a:solidFill>
                  <a:srgbClr val="134AD5"/>
                </a:solidFill>
                <a:ea typeface="黑体" panose="02010609060101010101" pitchFamily="49" charset="-122"/>
                <a:cs typeface="+mn-lt"/>
                <a:sym typeface="+mn-ea"/>
              </a:rPr>
              <a:t>和</a:t>
            </a:r>
            <a:r>
              <a:rPr lang="en-US" altLang="zh-CN" u="sng" dirty="0" smtClean="0">
                <a:solidFill>
                  <a:srgbClr val="134AD5"/>
                </a:solidFill>
                <a:ea typeface="黑体" panose="02010609060101010101" pitchFamily="49" charset="-122"/>
                <a:cs typeface="+mn-lt"/>
                <a:sym typeface="+mn-ea"/>
              </a:rPr>
              <a:t>数据分析</a:t>
            </a:r>
            <a:r>
              <a:rPr lang="en-US" altLang="zh-CN" dirty="0" smtClean="0">
                <a:solidFill>
                  <a:srgbClr val="134AD5"/>
                </a:solidFill>
                <a:ea typeface="黑体" panose="02010609060101010101" pitchFamily="49" charset="-122"/>
                <a:cs typeface="+mn-lt"/>
                <a:sym typeface="+mn-ea"/>
              </a:rPr>
              <a:t>，如图 6-1 所示。</a:t>
            </a:r>
            <a:endParaRPr lang="en-US" altLang="zh-CN" b="1" dirty="0" smtClean="0">
              <a:solidFill>
                <a:srgbClr val="0070C0"/>
              </a:solidFill>
              <a:ea typeface="宋体" panose="02010600030101010101" pitchFamily="2"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b="1" dirty="0" smtClean="0">
              <a:solidFill>
                <a:schemeClr val="tx1"/>
              </a:solidFill>
              <a:ea typeface="黑体" panose="02010609060101010101" pitchFamily="49" charset="-122"/>
              <a:cs typeface="+mn-lt"/>
              <a:sym typeface="+mn-ea"/>
            </a:endParaRPr>
          </a:p>
        </p:txBody>
      </p:sp>
      <p:sp>
        <p:nvSpPr>
          <p:cNvPr id="8" name="TextBox 7"/>
          <p:cNvSpPr txBox="1"/>
          <p:nvPr>
            <p:custDataLst>
              <p:tags r:id="rId5"/>
            </p:custDataLst>
          </p:nvPr>
        </p:nvSpPr>
        <p:spPr>
          <a:xfrm>
            <a:off x="5924550" y="3139440"/>
            <a:ext cx="196596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6-1 </a:t>
            </a:r>
            <a:r>
              <a:rPr lang="zh-CN" altLang="en-US" sz="2000" dirty="0"/>
              <a:t>数据科学与大数据技术</a:t>
            </a:r>
            <a:endParaRPr lang="zh-CN" altLang="en-US"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image136.png"/>
          <p:cNvPicPr>
            <a:picLocks noChangeAspect="1"/>
          </p:cNvPicPr>
          <p:nvPr/>
        </p:nvPicPr>
        <p:blipFill>
          <a:blip r:embed="rId1" cstate="print"/>
          <a:stretch>
            <a:fillRect/>
          </a:stretch>
        </p:blipFill>
        <p:spPr>
          <a:xfrm>
            <a:off x="4284980" y="1758950"/>
            <a:ext cx="4735830" cy="3397885"/>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171450" y="1353185"/>
            <a:ext cx="4400550" cy="50076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NoSQL 及其数据模型</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a:t>
            </a:r>
            <a:r>
              <a:rPr sz="2300" dirty="0" smtClean="0">
                <a:solidFill>
                  <a:schemeClr val="tx2">
                    <a:lumMod val="75000"/>
                    <a:lumOff val="25000"/>
                  </a:schemeClr>
                </a:solidFill>
                <a:ea typeface="黑体" panose="02010609060101010101" pitchFamily="49" charset="-122"/>
                <a:cs typeface="+mn-lt"/>
                <a:sym typeface="+mn-ea"/>
              </a:rPr>
              <a:t>（3）适用于数据模型不断变化的应用场景。</a:t>
            </a:r>
            <a:r>
              <a:rPr sz="2200" dirty="0" smtClean="0">
                <a:solidFill>
                  <a:schemeClr val="tx1"/>
                </a:solidFill>
                <a:ea typeface="黑体" panose="02010609060101010101" pitchFamily="49" charset="-122"/>
                <a:cs typeface="+mn-lt"/>
                <a:sym typeface="+mn-ea"/>
              </a:rPr>
              <a:t>需要注意的是，提出 NoSQL 技术的目的并不是替代关系数据库技术，而是对其提供一种补充方案。因此，二者之间不存在对立或替代关系，而是存在互补关系，如图 6-10 所示。如果需要处理关系数据库擅长的问题，则仍然优先选择关系数据库技术；如果需要处理关系数据库不擅长的问题，则可以不依赖于关系数据库技术，考虑更加适合的数据存储技术，如 NoSQL、NewSQL 等。</a:t>
            </a:r>
            <a:endParaRPr sz="22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3"/>
            </p:custDataLst>
          </p:nvPr>
        </p:nvSpPr>
        <p:spPr>
          <a:xfrm>
            <a:off x="495300" y="795655"/>
            <a:ext cx="5242560" cy="5372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8" name="TextBox 7"/>
          <p:cNvSpPr txBox="1"/>
          <p:nvPr>
            <p:custDataLst>
              <p:tags r:id="rId4"/>
            </p:custDataLst>
          </p:nvPr>
        </p:nvSpPr>
        <p:spPr>
          <a:xfrm>
            <a:off x="4963160" y="5363845"/>
            <a:ext cx="3335655"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6-10</a:t>
            </a:r>
            <a:r>
              <a:rPr lang="en-US" altLang="zh-CN" sz="2000" dirty="0"/>
              <a:t> </a:t>
            </a:r>
            <a:r>
              <a:rPr lang="zh-CN" altLang="en-US" sz="2000" dirty="0"/>
              <a:t>关系数据库与 NoSQL 数据库之间的关系</a:t>
            </a:r>
            <a:endParaRPr lang="zh-CN" altLang="en-US"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43340" cy="43942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NoSQL 及其数据模型</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在关系数据库中，采用的数据模型是关系数据模型，其基本思想是将数据存放在多个关系（二维表）中，而关系表由多个元组（行）组成。关系数据库中对元组的限制是比较严格的。</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latin typeface="+mj-lt"/>
                <a:ea typeface="宋体" panose="02010600030101010101" pitchFamily="2" charset="-122"/>
                <a:cs typeface="+mj-lt"/>
                <a:sym typeface="+mn-ea"/>
              </a:rPr>
              <a:t> </a:t>
            </a:r>
            <a:r>
              <a:rPr lang="en-US" sz="2200" dirty="0" smtClean="0">
                <a:solidFill>
                  <a:schemeClr val="tx1"/>
                </a:solidFill>
                <a:latin typeface="+mj-lt"/>
                <a:ea typeface="宋体" panose="02010600030101010101" pitchFamily="2" charset="-122"/>
                <a:cs typeface="+mj-lt"/>
                <a:sym typeface="+mn-ea"/>
              </a:rPr>
              <a:t>     </a:t>
            </a:r>
            <a:r>
              <a:rPr lang="en-US" sz="2200" dirty="0" smtClean="0">
                <a:solidFill>
                  <a:schemeClr val="tx1"/>
                </a:solidFill>
                <a:latin typeface="+mj-lt"/>
                <a:ea typeface="宋体" panose="02010600030101010101" pitchFamily="2" charset="-122"/>
                <a:cs typeface="+mj-lt"/>
                <a:sym typeface="Symbol" panose="05050102010706020507" charset="0"/>
              </a:rPr>
              <a:t></a:t>
            </a:r>
            <a:r>
              <a:rPr lang="en-US" sz="2200" dirty="0" smtClean="0">
                <a:solidFill>
                  <a:schemeClr val="tx1"/>
                </a:solidFill>
                <a:latin typeface="+mj-lt"/>
                <a:ea typeface="宋体" panose="02010600030101010101" pitchFamily="2" charset="-122"/>
                <a:cs typeface="+mj-lt"/>
                <a:sym typeface="+mn-ea"/>
              </a:rPr>
              <a:t> </a:t>
            </a:r>
            <a:r>
              <a:rPr sz="2200" dirty="0" smtClean="0">
                <a:solidFill>
                  <a:schemeClr val="tx1"/>
                </a:solidFill>
                <a:latin typeface="+mj-lt"/>
                <a:ea typeface="宋体" panose="02010600030101010101" pitchFamily="2" charset="-122"/>
                <a:cs typeface="+mj-lt"/>
                <a:sym typeface="+mn-ea"/>
              </a:rPr>
              <a:t>例如，不允许在元组中嵌套另一个元组、不允许存放列表等。</a:t>
            </a:r>
            <a:endParaRPr sz="22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但是，NoSQL 数据库改变了传统数据库中以元组和关系为单位进行数据建模的方法，开始支持数据对象的多样性和复杂性。</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latin typeface="+mj-lt"/>
                <a:ea typeface="宋体" panose="02010600030101010101" pitchFamily="2" charset="-122"/>
                <a:cs typeface="+mj-lt"/>
                <a:sym typeface="+mn-ea"/>
              </a:rPr>
              <a:t>    </a:t>
            </a:r>
            <a:r>
              <a:rPr lang="en-US" sz="2200" dirty="0" smtClean="0">
                <a:solidFill>
                  <a:schemeClr val="tx1"/>
                </a:solidFill>
                <a:latin typeface="+mj-lt"/>
                <a:ea typeface="宋体" panose="02010600030101010101" pitchFamily="2" charset="-122"/>
                <a:cs typeface="+mj-lt"/>
                <a:sym typeface="+mn-ea"/>
              </a:rPr>
              <a:t>  </a:t>
            </a:r>
            <a:r>
              <a:rPr lang="en-US" sz="2200" dirty="0" smtClean="0">
                <a:latin typeface="+mj-lt"/>
                <a:ea typeface="宋体" panose="02010600030101010101" pitchFamily="2" charset="-122"/>
                <a:cs typeface="+mj-lt"/>
                <a:sym typeface="Symbol" panose="05050102010706020507" charset="0"/>
              </a:rPr>
              <a:t></a:t>
            </a:r>
            <a:r>
              <a:rPr sz="2200" dirty="0" smtClean="0">
                <a:solidFill>
                  <a:schemeClr val="tx1"/>
                </a:solidFill>
                <a:latin typeface="+mj-lt"/>
                <a:ea typeface="宋体" panose="02010600030101010101" pitchFamily="2" charset="-122"/>
                <a:cs typeface="+mj-lt"/>
                <a:sym typeface="+mn-ea"/>
              </a:rPr>
              <a:t> 例如，不仅支持数据对象的嵌套，而且支持存放列表数据等。</a:t>
            </a:r>
            <a:endParaRPr sz="22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2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NoSQL 数据库中采用的主要数据模型有 4 种：key-value、key-document、key-column 和图存储，如表 6-5 所示。</a:t>
            </a:r>
            <a:endParaRPr sz="23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8943340" cy="19151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NoSQL 及其数据模型</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NoSQL 数据库中采用的主要数据模型有 4 种：key-value、key-document、key-column 和图存储，如表 6-5 所示。</a:t>
            </a:r>
            <a:endParaRPr sz="23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95655"/>
            <a:ext cx="5242560" cy="5372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graphicFrame>
        <p:nvGraphicFramePr>
          <p:cNvPr id="3" name="表格 2"/>
          <p:cNvGraphicFramePr>
            <a:graphicFrameLocks noGrp="1"/>
          </p:cNvGraphicFramePr>
          <p:nvPr>
            <p:custDataLst>
              <p:tags r:id="rId3"/>
            </p:custDataLst>
          </p:nvPr>
        </p:nvGraphicFramePr>
        <p:xfrm>
          <a:off x="86995" y="2708275"/>
          <a:ext cx="8977630" cy="3378835"/>
        </p:xfrm>
        <a:graphic>
          <a:graphicData uri="http://schemas.openxmlformats.org/drawingml/2006/table">
            <a:tbl>
              <a:tblPr firstRow="1">
                <a:effectLst/>
                <a:tableStyleId>{5940675A-B579-460E-94D1-54222C63F5DA}</a:tableStyleId>
              </a:tblPr>
              <a:tblGrid>
                <a:gridCol w="1143000"/>
                <a:gridCol w="2299335"/>
                <a:gridCol w="1903095"/>
                <a:gridCol w="1939290"/>
                <a:gridCol w="1692910"/>
              </a:tblGrid>
              <a:tr h="304800">
                <a:tc>
                  <a:txBody>
                    <a:bodyPr/>
                    <a:p>
                      <a:r>
                        <a:rPr lang="en-US" sz="1700" b="1" dirty="0">
                          <a:solidFill>
                            <a:sysClr val="window" lastClr="FFFFFF"/>
                          </a:solidFill>
                          <a:effectLst/>
                          <a:latin typeface="Arial" panose="020B0604020202020204" pitchFamily="34" charset="0"/>
                        </a:rPr>
                        <a:t> </a:t>
                      </a:r>
                      <a:endParaRPr lang="en-US" sz="1700" b="1"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380365">
                        <a:spcBef>
                          <a:spcPts val="160"/>
                        </a:spcBef>
                        <a:spcAft>
                          <a:spcPts val="0"/>
                        </a:spcAft>
                      </a:pPr>
                      <a:r>
                        <a:rPr lang="en-US" sz="1700" b="1" spc="-5" dirty="0">
                          <a:solidFill>
                            <a:sysClr val="window" lastClr="FFFFFF"/>
                          </a:solidFill>
                          <a:effectLst/>
                          <a:latin typeface="Arial" panose="020B0604020202020204" pitchFamily="34" charset="0"/>
                        </a:rPr>
                        <a:t>key-value</a:t>
                      </a:r>
                      <a:endParaRPr lang="en-US" sz="1700" b="1" spc="-5"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0" marR="217805" indent="0" algn="r" defTabSz="914400" rtl="0" eaLnBrk="1" fontAlgn="auto" latinLnBrk="0" hangingPunct="1">
                        <a:lnSpc>
                          <a:spcPct val="100000"/>
                        </a:lnSpc>
                        <a:spcBef>
                          <a:spcPts val="50"/>
                        </a:spcBef>
                        <a:spcAft>
                          <a:spcPts val="0"/>
                        </a:spcAft>
                        <a:buClrTx/>
                        <a:buSzTx/>
                        <a:buFontTx/>
                        <a:buNone/>
                        <a:defRPr/>
                      </a:pPr>
                      <a:r>
                        <a:rPr lang="en-US" altLang="zh-CN" sz="1700" b="1" dirty="0">
                          <a:solidFill>
                            <a:sysClr val="window" lastClr="FFFFFF"/>
                          </a:solidFill>
                          <a:effectLst/>
                          <a:latin typeface="Arial" panose="020B0604020202020204" pitchFamily="34" charset="0"/>
                          <a:ea typeface="宋体" panose="02010600030101010101" pitchFamily="2" charset="-122"/>
                        </a:rPr>
                        <a:t>key-document</a:t>
                      </a:r>
                      <a:r>
                        <a:rPr lang="en-US" altLang="zh-CN" sz="1700" b="1" dirty="0">
                          <a:solidFill>
                            <a:sysClr val="window" lastClr="FFFFFF"/>
                          </a:solidFill>
                          <a:effectLst/>
                          <a:latin typeface="宋体" panose="02010600030101010101" pitchFamily="2" charset="-122"/>
                          <a:ea typeface="宋体" panose="02010600030101010101" pitchFamily="2" charset="-122"/>
                        </a:rPr>
                        <a:t>①</a:t>
                      </a:r>
                      <a:r>
                        <a:rPr lang="en-US" altLang="zh-CN" sz="1700" b="1" dirty="0">
                          <a:solidFill>
                            <a:sysClr val="window" lastClr="FFFFFF"/>
                          </a:solidFill>
                          <a:effectLst/>
                          <a:latin typeface="Arial" panose="020B0604020202020204" pitchFamily="34" charset="0"/>
                          <a:ea typeface="宋体" panose="02010600030101010101" pitchFamily="2" charset="-122"/>
                        </a:rPr>
                        <a:t> </a:t>
                      </a:r>
                      <a:endParaRPr lang="en-US" altLang="zh-CN" sz="1700" b="1" dirty="0">
                        <a:solidFill>
                          <a:sysClr val="window" lastClr="FFFFFF"/>
                        </a:solidFill>
                        <a:effectLst/>
                        <a:latin typeface="Arial" panose="020B0604020202020204" pitchFamily="34" charset="0"/>
                        <a:ea typeface="宋体" panose="02010600030101010101" pitchFamily="2" charset="-122"/>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260985">
                        <a:spcBef>
                          <a:spcPts val="160"/>
                        </a:spcBef>
                        <a:spcAft>
                          <a:spcPts val="0"/>
                        </a:spcAft>
                      </a:pPr>
                      <a:r>
                        <a:rPr lang="en-US" sz="1700" b="1" spc="-5" dirty="0">
                          <a:solidFill>
                            <a:sysClr val="window" lastClr="FFFFFF"/>
                          </a:solidFill>
                          <a:effectLst/>
                          <a:latin typeface="Arial" panose="020B0604020202020204" pitchFamily="34" charset="0"/>
                        </a:rPr>
                        <a:t>key-column</a:t>
                      </a:r>
                      <a:endParaRPr lang="en-US" sz="1700" b="1" spc="-5"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c>
                  <a:txBody>
                    <a:bodyPr/>
                    <a:p>
                      <a:pPr marL="300990" marR="0" indent="0" algn="l" defTabSz="914400" rtl="0" eaLnBrk="1" fontAlgn="auto" latinLnBrk="0" hangingPunct="1">
                        <a:lnSpc>
                          <a:spcPct val="100000"/>
                        </a:lnSpc>
                        <a:spcBef>
                          <a:spcPts val="0"/>
                        </a:spcBef>
                        <a:spcAft>
                          <a:spcPts val="0"/>
                        </a:spcAft>
                        <a:buClrTx/>
                        <a:buSzTx/>
                        <a:buFontTx/>
                        <a:buNone/>
                        <a:defRPr/>
                      </a:pPr>
                      <a:r>
                        <a:rPr lang="zh-CN" altLang="en-US" sz="1700" b="1" dirty="0">
                          <a:solidFill>
                            <a:sysClr val="window" lastClr="FFFFFF"/>
                          </a:solidFill>
                          <a:effectLst/>
                          <a:latin typeface="Arial" panose="020B0604020202020204" pitchFamily="34" charset="0"/>
                          <a:ea typeface="宋体" panose="02010600030101010101" pitchFamily="2" charset="-122"/>
                        </a:rPr>
                        <a:t>图存储 </a:t>
                      </a:r>
                      <a:endParaRPr lang="zh-CN" altLang="en-US" sz="1700" b="1" dirty="0">
                        <a:solidFill>
                          <a:sysClr val="window" lastClr="FFFFFF"/>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lumMod val="60000"/>
                        <a:lumOff val="40000"/>
                      </a:srgbClr>
                    </a:solidFill>
                  </a:tcPr>
                </a:tc>
              </a:tr>
              <a:tr h="790575">
                <a:tc>
                  <a:txBody>
                    <a:bodyPr/>
                    <a:p>
                      <a:pPr>
                        <a:spcBef>
                          <a:spcPts val="45"/>
                        </a:spcBef>
                      </a:pPr>
                      <a:r>
                        <a:rPr lang="en-US" sz="1700" dirty="0">
                          <a:solidFill>
                            <a:sysClr val="windowText" lastClr="000000"/>
                          </a:solidFill>
                          <a:effectLst/>
                          <a:latin typeface="Arial" panose="020B0604020202020204" pitchFamily="34" charset="0"/>
                        </a:rPr>
                        <a:t> </a:t>
                      </a:r>
                      <a:endParaRPr lang="zh-CN" sz="1700" dirty="0">
                        <a:effectLst/>
                      </a:endParaRPr>
                    </a:p>
                    <a:p>
                      <a:pPr marL="60960"/>
                      <a:r>
                        <a:rPr lang="en-US" sz="1700" dirty="0" err="1">
                          <a:solidFill>
                            <a:sysClr val="windowText" lastClr="000000"/>
                          </a:solidFill>
                          <a:effectLst/>
                          <a:latin typeface="Arial" panose="020B0604020202020204" pitchFamily="34" charset="0"/>
                        </a:rPr>
                        <a:t>基本思路</a:t>
                      </a:r>
                      <a:endParaRPr lang="zh-CN" sz="17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0" marR="0" indent="0" algn="just" defTabSz="914400" rtl="0" eaLnBrk="1" fontAlgn="auto" latinLnBrk="0" hangingPunct="1">
                        <a:lnSpc>
                          <a:spcPct val="100000"/>
                        </a:lnSpc>
                        <a:spcBef>
                          <a:spcPts val="0"/>
                        </a:spcBef>
                        <a:spcAft>
                          <a:spcPts val="0"/>
                        </a:spcAft>
                        <a:buClrTx/>
                        <a:buSzTx/>
                        <a:buFontTx/>
                        <a:buNone/>
                        <a:defRPr/>
                      </a:pPr>
                      <a:r>
                        <a:rPr lang="en-US" altLang="zh-CN" sz="1700" spc="-5" dirty="0">
                          <a:solidFill>
                            <a:sysClr val="windowText" lastClr="000000"/>
                          </a:solidFill>
                          <a:effectLst/>
                          <a:latin typeface="Arial" panose="020B0604020202020204" pitchFamily="34" charset="0"/>
                          <a:ea typeface="宋体" panose="02010600030101010101" pitchFamily="2" charset="-122"/>
                        </a:rPr>
                        <a:t>key </a:t>
                      </a:r>
                      <a:r>
                        <a:rPr lang="zh-CN" altLang="en-US" sz="1700" spc="-5" dirty="0">
                          <a:solidFill>
                            <a:sysClr val="windowText" lastClr="000000"/>
                          </a:solidFill>
                          <a:effectLst/>
                          <a:latin typeface="Arial" panose="020B0604020202020204" pitchFamily="34" charset="0"/>
                          <a:ea typeface="宋体" panose="02010600030101010101" pitchFamily="2" charset="-122"/>
                        </a:rPr>
                        <a:t>与 </a:t>
                      </a:r>
                      <a:r>
                        <a:rPr lang="en-US" altLang="zh-CN" sz="1700" spc="-5" dirty="0">
                          <a:solidFill>
                            <a:sysClr val="windowText" lastClr="000000"/>
                          </a:solidFill>
                          <a:effectLst/>
                          <a:latin typeface="Arial" panose="020B0604020202020204" pitchFamily="34" charset="0"/>
                          <a:ea typeface="宋体" panose="02010600030101010101" pitchFamily="2" charset="-122"/>
                        </a:rPr>
                        <a:t>value </a:t>
                      </a:r>
                      <a:r>
                        <a:rPr lang="zh-CN" altLang="en-US" sz="1700" spc="-5" dirty="0">
                          <a:solidFill>
                            <a:sysClr val="windowText" lastClr="000000"/>
                          </a:solidFill>
                          <a:effectLst/>
                          <a:latin typeface="Arial" panose="020B0604020202020204" pitchFamily="34" charset="0"/>
                          <a:ea typeface="宋体" panose="02010600030101010101" pitchFamily="2" charset="-122"/>
                        </a:rPr>
                        <a:t>之间采用某种方法（如哈希表 建立 </a:t>
                      </a:r>
                      <a:r>
                        <a:rPr lang="en-US" altLang="zh-CN" sz="1700" spc="-5" dirty="0">
                          <a:solidFill>
                            <a:sysClr val="windowText" lastClr="000000"/>
                          </a:solidFill>
                          <a:effectLst/>
                          <a:latin typeface="Arial" panose="020B0604020202020204" pitchFamily="34" charset="0"/>
                          <a:ea typeface="宋体" panose="02010600030101010101" pitchFamily="2" charset="-122"/>
                        </a:rPr>
                        <a:t>Key-Value </a:t>
                      </a:r>
                      <a:r>
                        <a:rPr lang="zh-CN" altLang="en-US" sz="1700" spc="-5" dirty="0">
                          <a:solidFill>
                            <a:sysClr val="windowText" lastClr="000000"/>
                          </a:solidFill>
                          <a:effectLst/>
                          <a:latin typeface="Arial" panose="020B0604020202020204" pitchFamily="34" charset="0"/>
                          <a:ea typeface="宋体" panose="02010600030101010101" pitchFamily="2" charset="-122"/>
                        </a:rPr>
                        <a:t>映射</a:t>
                      </a:r>
                      <a:endParaRPr lang="zh-CN" sz="17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0" indent="0" algn="l" defTabSz="914400" rtl="0" eaLnBrk="1" fontAlgn="auto" latinLnBrk="0" hangingPunct="1">
                        <a:lnSpc>
                          <a:spcPct val="100000"/>
                        </a:lnSpc>
                        <a:spcBef>
                          <a:spcPts val="0"/>
                        </a:spcBef>
                        <a:spcAft>
                          <a:spcPts val="0"/>
                        </a:spcAft>
                        <a:buClrTx/>
                        <a:buSzTx/>
                        <a:buFontTx/>
                        <a:buNone/>
                        <a:defRPr/>
                      </a:pPr>
                      <a:r>
                        <a:rPr lang="zh-CN" altLang="en-US" sz="1700" spc="-170" dirty="0">
                          <a:solidFill>
                            <a:sysClr val="windowText" lastClr="000000"/>
                          </a:solidFill>
                          <a:effectLst/>
                          <a:latin typeface="Arial" panose="020B0604020202020204" pitchFamily="34" charset="0"/>
                          <a:ea typeface="宋体" panose="02010600030101010101" pitchFamily="2" charset="-122"/>
                        </a:rPr>
                        <a:t>数据存储为文档。与 </a:t>
                      </a:r>
                      <a:r>
                        <a:rPr lang="en-US" sz="1700" spc="-170" dirty="0">
                          <a:solidFill>
                            <a:sysClr val="windowText" lastClr="000000"/>
                          </a:solidFill>
                          <a:effectLst/>
                          <a:latin typeface="Arial" panose="020B0604020202020204" pitchFamily="34" charset="0"/>
                        </a:rPr>
                        <a:t>Key-Value </a:t>
                      </a:r>
                      <a:r>
                        <a:rPr lang="zh-CN" altLang="en-US" sz="1700" spc="-170" dirty="0">
                          <a:solidFill>
                            <a:sysClr val="windowText" lastClr="000000"/>
                          </a:solidFill>
                          <a:effectLst/>
                          <a:latin typeface="Arial" panose="020B0604020202020204" pitchFamily="34" charset="0"/>
                          <a:ea typeface="宋体" panose="02010600030101010101" pitchFamily="2" charset="-122"/>
                        </a:rPr>
                        <a:t>类似</a:t>
                      </a:r>
                      <a:r>
                        <a:rPr lang="en-US" altLang="zh-CN" sz="1700" spc="-170" dirty="0">
                          <a:solidFill>
                            <a:sysClr val="windowText" lastClr="000000"/>
                          </a:solidFill>
                          <a:effectLst/>
                          <a:latin typeface="Arial" panose="020B0604020202020204" pitchFamily="34" charset="0"/>
                          <a:ea typeface="宋体" panose="02010600030101010101" pitchFamily="2" charset="-122"/>
                        </a:rPr>
                        <a:t> </a:t>
                      </a:r>
                      <a:r>
                        <a:rPr lang="zh-CN" altLang="en-US" sz="1700" spc="-170" dirty="0">
                          <a:solidFill>
                            <a:sysClr val="windowText" lastClr="000000"/>
                          </a:solidFill>
                          <a:effectLst/>
                          <a:latin typeface="Arial" panose="020B0604020202020204" pitchFamily="34" charset="0"/>
                          <a:ea typeface="宋体" panose="02010600030101010101" pitchFamily="2" charset="-122"/>
                        </a:rPr>
                        <a:t>其中 </a:t>
                      </a:r>
                      <a:r>
                        <a:rPr lang="en-US" altLang="zh-CN" sz="1700" spc="-170" dirty="0">
                          <a:solidFill>
                            <a:sysClr val="windowText" lastClr="000000"/>
                          </a:solidFill>
                          <a:effectLst/>
                          <a:latin typeface="Arial" panose="020B0604020202020204" pitchFamily="34" charset="0"/>
                          <a:ea typeface="宋体" panose="02010600030101010101" pitchFamily="2" charset="-122"/>
                        </a:rPr>
                        <a:t>Value </a:t>
                      </a:r>
                      <a:r>
                        <a:rPr lang="zh-CN" altLang="en-US" sz="1700" spc="-170" dirty="0">
                          <a:solidFill>
                            <a:sysClr val="windowText" lastClr="000000"/>
                          </a:solidFill>
                          <a:effectLst/>
                          <a:latin typeface="Arial" panose="020B0604020202020204" pitchFamily="34" charset="0"/>
                          <a:ea typeface="宋体" panose="02010600030101010101" pitchFamily="2" charset="-122"/>
                        </a:rPr>
                        <a:t>指向结构化数据 </a:t>
                      </a:r>
                      <a:endParaRPr lang="en-US" sz="1700" spc="-170" dirty="0">
                        <a:solidFill>
                          <a:sysClr val="windowText" lastClr="000000"/>
                        </a:solidFill>
                        <a:effectLst/>
                        <a:latin typeface="Arial" panose="020B0604020202020204" pitchFamily="34" charset="0"/>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0" indent="0" algn="l" defTabSz="914400" rtl="0" eaLnBrk="1" fontAlgn="auto" latinLnBrk="0" hangingPunct="1">
                        <a:lnSpc>
                          <a:spcPct val="100000"/>
                        </a:lnSpc>
                        <a:spcBef>
                          <a:spcPts val="45"/>
                        </a:spcBef>
                        <a:spcAft>
                          <a:spcPts val="0"/>
                        </a:spcAft>
                        <a:buClrTx/>
                        <a:buSzTx/>
                        <a:buFontTx/>
                        <a:buNone/>
                        <a:defRPr/>
                      </a:pPr>
                      <a:r>
                        <a:rPr lang="zh-CN" altLang="en-US" sz="1700" dirty="0">
                          <a:solidFill>
                            <a:sysClr val="windowText" lastClr="000000"/>
                          </a:solidFill>
                          <a:effectLst/>
                          <a:latin typeface="Arial" panose="020B0604020202020204" pitchFamily="34" charset="0"/>
                          <a:ea typeface="宋体" panose="02010600030101010101" pitchFamily="2" charset="-122"/>
                        </a:rPr>
                        <a:t>以列为单位进行存储，将同一列数据存放在一起 </a:t>
                      </a:r>
                      <a:endParaRPr lang="zh-CN" altLang="en-US" sz="17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r>
                        <a:rPr lang="en-US" sz="1700" dirty="0">
                          <a:solidFill>
                            <a:sysClr val="windowText" lastClr="000000"/>
                          </a:solidFill>
                          <a:effectLst/>
                          <a:latin typeface="Arial" panose="020B0604020202020204" pitchFamily="34" charset="0"/>
                        </a:rPr>
                        <a:t> </a:t>
                      </a:r>
                      <a:r>
                        <a:rPr lang="zh-CN" altLang="en-US" sz="1700" dirty="0">
                          <a:solidFill>
                            <a:sysClr val="windowText" lastClr="000000"/>
                          </a:solidFill>
                          <a:effectLst/>
                          <a:latin typeface="Arial" panose="020B0604020202020204" pitchFamily="34" charset="0"/>
                          <a:ea typeface="宋体" panose="02010600030101010101" pitchFamily="2" charset="-122"/>
                        </a:rPr>
                        <a:t>用于存储网络及其相互连接的信息。</a:t>
                      </a:r>
                      <a:endParaRPr lang="zh-CN" altLang="en-US" sz="17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541020">
                <a:tc>
                  <a:txBody>
                    <a:bodyPr/>
                    <a:p>
                      <a:pPr marL="60960">
                        <a:spcBef>
                          <a:spcPts val="630"/>
                        </a:spcBef>
                        <a:spcAft>
                          <a:spcPts val="0"/>
                        </a:spcAft>
                      </a:pPr>
                      <a:r>
                        <a:rPr lang="en-US" sz="1700">
                          <a:solidFill>
                            <a:sysClr val="windowText" lastClr="000000"/>
                          </a:solidFill>
                          <a:effectLst/>
                          <a:latin typeface="Arial" panose="020B0604020202020204" pitchFamily="34" charset="0"/>
                        </a:rPr>
                        <a:t>应用领域</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56515" indent="0" algn="l" defTabSz="914400" rtl="0" eaLnBrk="1" fontAlgn="auto" latinLnBrk="0" hangingPunct="1">
                        <a:lnSpc>
                          <a:spcPct val="100000"/>
                        </a:lnSpc>
                        <a:spcBef>
                          <a:spcPts val="160"/>
                        </a:spcBef>
                        <a:spcAft>
                          <a:spcPts val="0"/>
                        </a:spcAft>
                        <a:buClrTx/>
                        <a:buSzTx/>
                        <a:buFontTx/>
                        <a:buNone/>
                        <a:defRPr/>
                      </a:pPr>
                      <a:r>
                        <a:rPr lang="zh-CN" altLang="en-US" sz="1700" spc="50" dirty="0">
                          <a:solidFill>
                            <a:sysClr val="windowText" lastClr="000000"/>
                          </a:solidFill>
                          <a:effectLst/>
                          <a:latin typeface="Arial" panose="020B0604020202020204" pitchFamily="34" charset="0"/>
                          <a:ea typeface="宋体" panose="02010600030101010101" pitchFamily="2" charset="-122"/>
                        </a:rPr>
                        <a:t>对部分数据的访问负载处理 </a:t>
                      </a:r>
                      <a:endParaRPr lang="zh-CN" altLang="en-US" sz="1700" spc="50" dirty="0">
                        <a:solidFill>
                          <a:sysClr val="windowText" lastClr="000000"/>
                        </a:solidFill>
                        <a:effectLst/>
                        <a:latin typeface="Arial" panose="020B0604020202020204" pitchFamily="34" charset="0"/>
                        <a:ea typeface="宋体" panose="02010600030101010101" pitchFamily="2" charset="-122"/>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en-US" sz="1700" spc="-35">
                          <a:solidFill>
                            <a:sysClr val="windowText" lastClr="000000"/>
                          </a:solidFill>
                          <a:effectLst/>
                          <a:latin typeface="Arial" panose="020B0604020202020204" pitchFamily="34" charset="0"/>
                        </a:rPr>
                        <a:t>We</a:t>
                      </a:r>
                      <a:r>
                        <a:rPr lang="en-US" sz="1700" spc="-30">
                          <a:solidFill>
                            <a:sysClr val="windowText" lastClr="000000"/>
                          </a:solidFill>
                          <a:effectLst/>
                          <a:latin typeface="Arial" panose="020B0604020202020204" pitchFamily="34" charset="0"/>
                        </a:rPr>
                        <a:t>b</a:t>
                      </a:r>
                      <a:r>
                        <a:rPr lang="en-US" sz="1700" spc="215">
                          <a:solidFill>
                            <a:sysClr val="windowText" lastClr="000000"/>
                          </a:solidFill>
                          <a:effectLst/>
                          <a:latin typeface="Arial" panose="020B0604020202020204" pitchFamily="34" charset="0"/>
                        </a:rPr>
                        <a:t> </a:t>
                      </a:r>
                      <a:r>
                        <a:rPr lang="en-US" sz="1700">
                          <a:solidFill>
                            <a:sysClr val="windowText" lastClr="000000"/>
                          </a:solidFill>
                          <a:effectLst/>
                          <a:latin typeface="Arial" panose="020B0604020202020204" pitchFamily="34" charset="0"/>
                        </a:rPr>
                        <a:t>应用</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en-US" sz="1700" dirty="0" err="1">
                          <a:solidFill>
                            <a:sysClr val="windowText" lastClr="000000"/>
                          </a:solidFill>
                          <a:effectLst/>
                          <a:latin typeface="Arial" panose="020B0604020202020204" pitchFamily="34" charset="0"/>
                        </a:rPr>
                        <a:t>分布式文件系统</a:t>
                      </a:r>
                      <a:endParaRPr lang="en-US" sz="1700" dirty="0" err="1">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59055">
                        <a:lnSpc>
                          <a:spcPct val="100000"/>
                        </a:lnSpc>
                        <a:spcBef>
                          <a:spcPts val="160"/>
                        </a:spcBef>
                        <a:spcAft>
                          <a:spcPts val="0"/>
                        </a:spcAft>
                      </a:pPr>
                      <a:r>
                        <a:rPr lang="zh-CN" sz="1700" spc="20" dirty="0">
                          <a:solidFill>
                            <a:sysClr val="windowText" lastClr="000000"/>
                          </a:solidFill>
                          <a:effectLst/>
                          <a:ea typeface="宋体" panose="02010600030101010101" pitchFamily="2" charset="-122"/>
                        </a:rPr>
                        <a:t>社交网络、推荐</a:t>
                      </a:r>
                      <a:r>
                        <a:rPr lang="zh-CN" sz="1700" dirty="0">
                          <a:solidFill>
                            <a:sysClr val="windowText" lastClr="000000"/>
                          </a:solidFill>
                          <a:effectLst/>
                          <a:ea typeface="宋体" panose="02010600030101010101" pitchFamily="2" charset="-122"/>
                        </a:rPr>
                        <a:t>系统和关系图谱</a:t>
                      </a:r>
                      <a:endParaRPr lang="zh-CN" sz="17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540385">
                <a:tc>
                  <a:txBody>
                    <a:bodyPr/>
                    <a:p>
                      <a:pPr marL="175260">
                        <a:spcBef>
                          <a:spcPts val="630"/>
                        </a:spcBef>
                        <a:spcAft>
                          <a:spcPts val="0"/>
                        </a:spcAft>
                      </a:pPr>
                      <a:r>
                        <a:rPr lang="en-US" sz="1700">
                          <a:solidFill>
                            <a:sysClr val="windowText" lastClr="000000"/>
                          </a:solidFill>
                          <a:effectLst/>
                          <a:latin typeface="Arial" panose="020B0604020202020204" pitchFamily="34" charset="0"/>
                        </a:rPr>
                        <a:t>优点</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zh-CN" altLang="en-US" sz="1700">
                          <a:solidFill>
                            <a:sysClr val="windowText" lastClr="000000"/>
                          </a:solidFill>
                          <a:effectLst/>
                          <a:latin typeface="Arial" panose="020B0604020202020204" pitchFamily="34" charset="0"/>
                          <a:ea typeface="宋体" panose="02010600030101010101" pitchFamily="2" charset="-122"/>
                        </a:rPr>
                        <a:t>最简单，</a:t>
                      </a:r>
                      <a:r>
                        <a:rPr lang="en-US" sz="1700">
                          <a:solidFill>
                            <a:sysClr val="windowText" lastClr="000000"/>
                          </a:solidFill>
                          <a:effectLst/>
                          <a:latin typeface="Arial" panose="020B0604020202020204" pitchFamily="34" charset="0"/>
                        </a:rPr>
                        <a:t>查找速度快</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en-US" sz="1700" spc="-60">
                          <a:solidFill>
                            <a:sysClr val="windowText" lastClr="000000"/>
                          </a:solidFill>
                          <a:effectLst/>
                          <a:latin typeface="Arial" panose="020B0604020202020204" pitchFamily="34" charset="0"/>
                        </a:rPr>
                        <a:t>不需要预先定义结构</a:t>
                      </a:r>
                      <a:endParaRPr lang="en-US" sz="1700" spc="-6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0325">
                        <a:lnSpc>
                          <a:spcPct val="100000"/>
                        </a:lnSpc>
                        <a:spcBef>
                          <a:spcPts val="160"/>
                        </a:spcBef>
                        <a:spcAft>
                          <a:spcPts val="0"/>
                        </a:spcAft>
                      </a:pPr>
                      <a:r>
                        <a:rPr lang="zh-CN" sz="1700" spc="25" dirty="0">
                          <a:solidFill>
                            <a:sysClr val="windowText" lastClr="000000"/>
                          </a:solidFill>
                          <a:effectLst/>
                          <a:ea typeface="宋体" panose="02010600030101010101" pitchFamily="2" charset="-122"/>
                        </a:rPr>
                        <a:t>可扩展性高，容易</a:t>
                      </a:r>
                      <a:r>
                        <a:rPr lang="zh-CN" sz="1700" dirty="0">
                          <a:solidFill>
                            <a:sysClr val="windowText" lastClr="000000"/>
                          </a:solidFill>
                          <a:effectLst/>
                          <a:ea typeface="宋体" panose="02010600030101010101" pitchFamily="2" charset="-122"/>
                        </a:rPr>
                        <a:t>进行分布式扩展</a:t>
                      </a:r>
                      <a:endParaRPr lang="zh-CN" sz="17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r>
                        <a:rPr lang="en-US" sz="1700">
                          <a:solidFill>
                            <a:sysClr val="windowText" lastClr="000000"/>
                          </a:solidFill>
                          <a:effectLst/>
                          <a:latin typeface="Arial" panose="020B0604020202020204" pitchFamily="34" charset="0"/>
                        </a:rPr>
                        <a:t> </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518160">
                <a:tc>
                  <a:txBody>
                    <a:bodyPr/>
                    <a:p>
                      <a:pPr marL="175260">
                        <a:spcBef>
                          <a:spcPts val="630"/>
                        </a:spcBef>
                        <a:spcAft>
                          <a:spcPts val="0"/>
                        </a:spcAft>
                      </a:pPr>
                      <a:r>
                        <a:rPr lang="en-US" sz="1700">
                          <a:solidFill>
                            <a:sysClr val="windowText" lastClr="000000"/>
                          </a:solidFill>
                          <a:effectLst/>
                          <a:latin typeface="Arial" panose="020B0604020202020204" pitchFamily="34" charset="0"/>
                        </a:rPr>
                        <a:t>缺点</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en-US" sz="1700">
                          <a:solidFill>
                            <a:sysClr val="windowText" lastClr="000000"/>
                          </a:solidFill>
                          <a:effectLst/>
                          <a:latin typeface="Arial" panose="020B0604020202020204" pitchFamily="34" charset="0"/>
                        </a:rPr>
                        <a:t>数据无结构</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62865">
                        <a:lnSpc>
                          <a:spcPct val="100000"/>
                        </a:lnSpc>
                        <a:spcBef>
                          <a:spcPts val="160"/>
                        </a:spcBef>
                        <a:spcAft>
                          <a:spcPts val="0"/>
                        </a:spcAft>
                      </a:pPr>
                      <a:r>
                        <a:rPr lang="zh-CN" sz="1700" spc="-10" dirty="0">
                          <a:solidFill>
                            <a:sysClr val="windowText" lastClr="000000"/>
                          </a:solidFill>
                          <a:effectLst/>
                          <a:ea typeface="宋体" panose="02010600030101010101" pitchFamily="2" charset="-122"/>
                        </a:rPr>
                        <a:t>查询性能不够，缺乏</a:t>
                      </a:r>
                      <a:r>
                        <a:rPr lang="zh-CN" sz="1700" spc="105" dirty="0">
                          <a:solidFill>
                            <a:sysClr val="windowText" lastClr="000000"/>
                          </a:solidFill>
                          <a:effectLst/>
                          <a:ea typeface="宋体" panose="02010600030101010101" pitchFamily="2" charset="-122"/>
                        </a:rPr>
                        <a:t> </a:t>
                      </a:r>
                      <a:r>
                        <a:rPr lang="zh-CN" sz="1700" dirty="0">
                          <a:solidFill>
                            <a:sysClr val="windowText" lastClr="000000"/>
                          </a:solidFill>
                          <a:effectLst/>
                          <a:ea typeface="宋体" panose="02010600030101010101" pitchFamily="2" charset="-122"/>
                        </a:rPr>
                        <a:t>统一查询语法</a:t>
                      </a:r>
                      <a:endParaRPr lang="zh-CN" altLang="zh-CN" sz="1700" dirty="0">
                        <a:solidFill>
                          <a:sysClr val="windowText" lastClr="000000"/>
                        </a:solidFill>
                        <a:effectLst/>
                        <a:latin typeface="Arial" panose="020B0604020202020204" pitchFamily="34" charset="0"/>
                        <a:ea typeface="宋体" panose="02010600030101010101" pitchFamily="2" charset="-122"/>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630"/>
                        </a:spcBef>
                        <a:spcAft>
                          <a:spcPts val="0"/>
                        </a:spcAft>
                      </a:pPr>
                      <a:r>
                        <a:rPr lang="en-US" sz="1700" dirty="0" err="1">
                          <a:solidFill>
                            <a:sysClr val="windowText" lastClr="000000"/>
                          </a:solidFill>
                          <a:effectLst/>
                          <a:latin typeface="Arial" panose="020B0604020202020204" pitchFamily="34" charset="0"/>
                        </a:rPr>
                        <a:t>功能相对有限</a:t>
                      </a:r>
                      <a:endParaRPr lang="en-US" sz="1700" dirty="0" err="1">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r>
                        <a:rPr lang="en-US" sz="1700">
                          <a:solidFill>
                            <a:sysClr val="windowText" lastClr="000000"/>
                          </a:solidFill>
                          <a:effectLst/>
                          <a:latin typeface="Arial" panose="020B0604020202020204" pitchFamily="34" charset="0"/>
                        </a:rPr>
                        <a:t> </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683895">
                <a:tc>
                  <a:txBody>
                    <a:bodyPr/>
                    <a:p>
                      <a:pPr marL="175260">
                        <a:spcBef>
                          <a:spcPts val="560"/>
                        </a:spcBef>
                        <a:spcAft>
                          <a:spcPts val="0"/>
                        </a:spcAft>
                      </a:pPr>
                      <a:r>
                        <a:rPr lang="en-US" sz="1700">
                          <a:solidFill>
                            <a:sysClr val="windowText" lastClr="000000"/>
                          </a:solidFill>
                          <a:effectLst/>
                          <a:latin typeface="Arial" panose="020B0604020202020204" pitchFamily="34" charset="0"/>
                        </a:rPr>
                        <a:t>实例</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r>
                        <a:rPr lang="en-US" sz="1700">
                          <a:solidFill>
                            <a:sysClr val="windowText" lastClr="000000"/>
                          </a:solidFill>
                          <a:effectLst/>
                          <a:latin typeface="Arial" panose="020B0604020202020204" pitchFamily="34" charset="0"/>
                        </a:rPr>
                        <a:t> Redis</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560"/>
                        </a:spcBef>
                        <a:spcAft>
                          <a:spcPts val="0"/>
                        </a:spcAft>
                      </a:pPr>
                      <a:r>
                        <a:rPr lang="en-US" sz="1700" dirty="0" err="1">
                          <a:solidFill>
                            <a:sysClr val="windowText" lastClr="000000"/>
                          </a:solidFill>
                          <a:effectLst/>
                          <a:latin typeface="Arial" panose="020B0604020202020204" pitchFamily="34" charset="0"/>
                        </a:rPr>
                        <a:t>CouchD</a:t>
                      </a:r>
                      <a:r>
                        <a:rPr lang="en-US" sz="1700" spc="-5" dirty="0" err="1">
                          <a:solidFill>
                            <a:sysClr val="windowText" lastClr="000000"/>
                          </a:solidFill>
                          <a:effectLst/>
                          <a:latin typeface="Arial" panose="020B0604020202020204" pitchFamily="34" charset="0"/>
                        </a:rPr>
                        <a:t>B</a:t>
                      </a:r>
                      <a:r>
                        <a:rPr lang="en-US" sz="1700" spc="-340" dirty="0" err="1">
                          <a:solidFill>
                            <a:sysClr val="windowText" lastClr="000000"/>
                          </a:solidFill>
                          <a:effectLst/>
                          <a:latin typeface="Arial" panose="020B0604020202020204" pitchFamily="34" charset="0"/>
                        </a:rPr>
                        <a:t>、</a:t>
                      </a:r>
                      <a:r>
                        <a:rPr lang="en-US" sz="1700" dirty="0" err="1">
                          <a:solidFill>
                            <a:sysClr val="windowText" lastClr="000000"/>
                          </a:solidFill>
                          <a:effectLst/>
                          <a:latin typeface="Arial" panose="020B0604020202020204" pitchFamily="34" charset="0"/>
                        </a:rPr>
                        <a:t>MongoDB</a:t>
                      </a:r>
                      <a:endParaRPr lang="en-US" sz="1700" dirty="0" err="1">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marR="24130">
                        <a:lnSpc>
                          <a:spcPct val="105000"/>
                        </a:lnSpc>
                        <a:spcBef>
                          <a:spcPts val="45"/>
                        </a:spcBef>
                        <a:spcAft>
                          <a:spcPts val="0"/>
                        </a:spcAft>
                      </a:pPr>
                      <a:r>
                        <a:rPr lang="en-US" sz="1700">
                          <a:solidFill>
                            <a:sysClr val="windowText" lastClr="000000"/>
                          </a:solidFill>
                          <a:effectLst/>
                          <a:latin typeface="Arial" panose="020B0604020202020204" pitchFamily="34" charset="0"/>
                        </a:rPr>
                        <a:t>Big</a:t>
                      </a:r>
                      <a:r>
                        <a:rPr lang="en-US" sz="1700" spc="-50">
                          <a:solidFill>
                            <a:sysClr val="windowText" lastClr="000000"/>
                          </a:solidFill>
                          <a:effectLst/>
                          <a:latin typeface="Arial" panose="020B0604020202020204" pitchFamily="34" charset="0"/>
                        </a:rPr>
                        <a:t> </a:t>
                      </a:r>
                      <a:r>
                        <a:rPr lang="en-US" sz="1700" spc="-10">
                          <a:solidFill>
                            <a:sysClr val="windowText" lastClr="000000"/>
                          </a:solidFill>
                          <a:effectLst/>
                          <a:latin typeface="Arial" panose="020B0604020202020204" pitchFamily="34" charset="0"/>
                        </a:rPr>
                        <a:t>Table、HBase、</a:t>
                      </a:r>
                      <a:r>
                        <a:rPr lang="en-US" sz="1700" spc="145">
                          <a:solidFill>
                            <a:sysClr val="windowText" lastClr="000000"/>
                          </a:solidFill>
                          <a:effectLst/>
                          <a:latin typeface="Arial" panose="020B0604020202020204" pitchFamily="34" charset="0"/>
                        </a:rPr>
                        <a:t> </a:t>
                      </a:r>
                      <a:r>
                        <a:rPr lang="en-US" sz="1700">
                          <a:solidFill>
                            <a:sysClr val="windowText" lastClr="000000"/>
                          </a:solidFill>
                          <a:effectLst/>
                          <a:latin typeface="Arial" panose="020B0604020202020204" pitchFamily="34" charset="0"/>
                        </a:rPr>
                        <a:t>Cassandra</a:t>
                      </a:r>
                      <a:endParaRPr lang="en-US" sz="17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775"/>
                        </a:spcBef>
                        <a:spcAft>
                          <a:spcPts val="0"/>
                        </a:spcAft>
                      </a:pPr>
                      <a:r>
                        <a:rPr lang="en-US" sz="1700" spc="-5" dirty="0">
                          <a:solidFill>
                            <a:sysClr val="windowText" lastClr="000000"/>
                          </a:solidFill>
                          <a:effectLst/>
                          <a:latin typeface="Arial" panose="020B0604020202020204" pitchFamily="34" charset="0"/>
                        </a:rPr>
                        <a:t>Noe4j</a:t>
                      </a:r>
                      <a:endParaRPr lang="en-US" sz="17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
        <p:nvSpPr>
          <p:cNvPr id="8" name="TextBox 7"/>
          <p:cNvSpPr txBox="1"/>
          <p:nvPr>
            <p:custDataLst>
              <p:tags r:id="rId4"/>
            </p:custDataLst>
          </p:nvPr>
        </p:nvSpPr>
        <p:spPr>
          <a:xfrm>
            <a:off x="7574280" y="2218690"/>
            <a:ext cx="1454785" cy="46037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1200" dirty="0">
                <a:ea typeface="宋体" panose="02010600030101010101" pitchFamily="2" charset="-122"/>
              </a:rPr>
              <a:t>表</a:t>
            </a:r>
            <a:r>
              <a:rPr lang="en-US" altLang="zh-CN" sz="1200" dirty="0">
                <a:ea typeface="宋体" panose="02010600030101010101" pitchFamily="2" charset="-122"/>
              </a:rPr>
              <a:t>6-5</a:t>
            </a:r>
            <a:r>
              <a:rPr lang="en-US" altLang="zh-CN" sz="1200" dirty="0"/>
              <a:t> </a:t>
            </a:r>
            <a:r>
              <a:rPr lang="zh-CN" altLang="en-US" sz="1200" dirty="0"/>
              <a:t>关NoSQL 中常用的数据模型</a:t>
            </a:r>
            <a:endParaRPr lang="zh-CN" altLang="en-US" sz="1200" dirty="0"/>
          </a:p>
        </p:txBody>
      </p:sp>
      <p:sp>
        <p:nvSpPr>
          <p:cNvPr id="5" name="文本框 4"/>
          <p:cNvSpPr txBox="1"/>
          <p:nvPr/>
        </p:nvSpPr>
        <p:spPr>
          <a:xfrm>
            <a:off x="132080" y="6158865"/>
            <a:ext cx="8932545" cy="521970"/>
          </a:xfrm>
          <a:prstGeom prst="rect">
            <a:avLst/>
          </a:prstGeom>
          <a:noFill/>
        </p:spPr>
        <p:txBody>
          <a:bodyPr wrap="square" rtlCol="0">
            <a:spAutoFit/>
          </a:bodyPr>
          <a:p>
            <a:r>
              <a:rPr lang="zh-CN" altLang="en-US" sz="1400">
                <a:solidFill>
                  <a:schemeClr val="tx1"/>
                </a:solidFill>
                <a:latin typeface="华文新魏" panose="02010800040101010101" charset="-122"/>
                <a:ea typeface="华文新魏" panose="02010800040101010101" charset="-122"/>
                <a:cs typeface="华文新魏" panose="02010800040101010101" charset="-122"/>
              </a:rPr>
              <a:t>①</a:t>
            </a:r>
            <a:r>
              <a:rPr lang="en-US" altLang="zh-CN" sz="1400">
                <a:solidFill>
                  <a:schemeClr val="tx1"/>
                </a:solidFill>
                <a:latin typeface="华文新魏" panose="02010800040101010101" charset="-122"/>
                <a:ea typeface="华文新魏" panose="02010800040101010101" charset="-122"/>
                <a:cs typeface="华文新魏" panose="02010800040101010101" charset="-122"/>
              </a:rPr>
              <a:t> 需要注意的是，Key-Document 数据库中的文档（Document）并不是特指人们通常所说的 Word、PPT、电子表格等“文档”，而是包含松散结构的“键-值对”的集合，通常使用 JSON、XML、YAML 等表示其松散结构。</a:t>
            </a:r>
            <a:endParaRPr lang="en-US" altLang="zh-CN" sz="14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5431155" cy="19443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CAP 理论与 BASE 原则</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NoSQL 数据库中对数据的管理目的，尤其是对数据一致性保障问题的认识发生了变化，而这些变化以两个重要理论为依据—CAP 理论与 BASE 原则</a:t>
            </a:r>
            <a:r>
              <a:rPr lang="zh-CN" sz="2300" dirty="0" smtClean="0">
                <a:solidFill>
                  <a:schemeClr val="tx2">
                    <a:lumMod val="75000"/>
                    <a:lumOff val="25000"/>
                  </a:schemeClr>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Symbol" panose="05050102010706020507" charset="0"/>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11" name="图片 10" descr="图示&#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66565" y="3662045"/>
            <a:ext cx="4641850" cy="2402205"/>
          </a:xfrm>
          <a:prstGeom prst="rect">
            <a:avLst/>
          </a:prstGeom>
        </p:spPr>
      </p:pic>
      <p:pic>
        <p:nvPicPr>
          <p:cNvPr id="14" name="image137.png"/>
          <p:cNvPicPr>
            <a:picLocks noChangeAspect="1"/>
          </p:cNvPicPr>
          <p:nvPr/>
        </p:nvPicPr>
        <p:blipFill>
          <a:blip r:embed="rId4" cstate="print"/>
          <a:stretch>
            <a:fillRect/>
          </a:stretch>
        </p:blipFill>
        <p:spPr>
          <a:xfrm>
            <a:off x="5476875" y="930910"/>
            <a:ext cx="2322830" cy="2336800"/>
          </a:xfrm>
          <a:prstGeom prst="rect">
            <a:avLst/>
          </a:prstGeom>
        </p:spPr>
      </p:pic>
      <p:sp>
        <p:nvSpPr>
          <p:cNvPr id="8" name="TextBox 7"/>
          <p:cNvSpPr txBox="1"/>
          <p:nvPr>
            <p:custDataLst>
              <p:tags r:id="rId5"/>
            </p:custDataLst>
          </p:nvPr>
        </p:nvSpPr>
        <p:spPr>
          <a:xfrm>
            <a:off x="7646035" y="2936240"/>
            <a:ext cx="1223010" cy="58356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1600" dirty="0">
                <a:ea typeface="宋体" panose="02010600030101010101" pitchFamily="2" charset="-122"/>
              </a:rPr>
              <a:t>图</a:t>
            </a:r>
            <a:r>
              <a:rPr lang="en-US" altLang="zh-CN" sz="1600" dirty="0">
                <a:ea typeface="宋体" panose="02010600030101010101" pitchFamily="2" charset="-122"/>
              </a:rPr>
              <a:t>6-11</a:t>
            </a:r>
            <a:r>
              <a:rPr lang="en-US" altLang="zh-CN" sz="1600" dirty="0"/>
              <a:t> CAP 理论</a:t>
            </a:r>
            <a:endParaRPr lang="en-US" altLang="zh-CN" sz="1600" dirty="0"/>
          </a:p>
        </p:txBody>
      </p:sp>
      <p:sp>
        <p:nvSpPr>
          <p:cNvPr id="3" name="Rectangle 3"/>
          <p:cNvSpPr>
            <a:spLocks noGrp="1" noRot="1"/>
          </p:cNvSpPr>
          <p:nvPr>
            <p:custDataLst>
              <p:tags r:id="rId6"/>
            </p:custDataLst>
          </p:nvPr>
        </p:nvSpPr>
        <p:spPr>
          <a:xfrm>
            <a:off x="147955" y="3345815"/>
            <a:ext cx="3906520" cy="29235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 CAP 理论</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Symbol" panose="05050102010706020507" charset="0"/>
              </a:rPr>
              <a:t> CAP理论的基本思想如下：一个分布式系统不能同时满足一致性（Consistency）、可用性（Availability）和分区容错性（Partition Tolerance）等</a:t>
            </a:r>
            <a:r>
              <a:rPr lang="zh-CN" altLang="en-US" sz="2200" dirty="0" smtClean="0">
                <a:solidFill>
                  <a:schemeClr val="tx1"/>
                </a:solidFill>
                <a:ea typeface="黑体" panose="02010609060101010101" pitchFamily="49" charset="-122"/>
                <a:cs typeface="+mn-lt"/>
                <a:sym typeface="Symbol" panose="05050102010706020507" charset="0"/>
              </a:rPr>
              <a:t>需求</a:t>
            </a:r>
            <a:r>
              <a:rPr lang="en-US" altLang="zh-CN" sz="2200" dirty="0" smtClean="0">
                <a:solidFill>
                  <a:schemeClr val="tx1"/>
                </a:solidFill>
                <a:ea typeface="黑体" panose="02010609060101010101" pitchFamily="49" charset="-122"/>
                <a:cs typeface="+mn-lt"/>
                <a:sym typeface="Symbol" panose="05050102010706020507" charset="0"/>
              </a:rPr>
              <a:t>，</a:t>
            </a:r>
            <a:r>
              <a:rPr lang="en-US" altLang="zh-CN" sz="2200" u="sng" dirty="0" smtClean="0">
                <a:solidFill>
                  <a:schemeClr val="tx1"/>
                </a:solidFill>
                <a:ea typeface="黑体" panose="02010609060101010101" pitchFamily="49" charset="-122"/>
                <a:cs typeface="+mn-lt"/>
                <a:sym typeface="Symbol" panose="05050102010706020507" charset="0"/>
              </a:rPr>
              <a:t>而最多只能同时满足其中的两个特征</a:t>
            </a:r>
            <a:r>
              <a:rPr lang="en-US" altLang="zh-CN" sz="2200" dirty="0" smtClean="0">
                <a:solidFill>
                  <a:schemeClr val="tx1"/>
                </a:solidFill>
                <a:ea typeface="黑体" panose="02010609060101010101" pitchFamily="49" charset="-122"/>
                <a:cs typeface="+mn-lt"/>
                <a:sym typeface="Symbol" panose="05050102010706020507" charset="0"/>
              </a:rPr>
              <a:t>。</a:t>
            </a:r>
            <a:endParaRPr lang="en-US" altLang="zh-CN" sz="2200" dirty="0" smtClean="0">
              <a:solidFill>
                <a:schemeClr val="tx1"/>
              </a:solidFill>
              <a:ea typeface="黑体" panose="02010609060101010101" pitchFamily="49" charset="-122"/>
              <a:cs typeface="+mn-lt"/>
              <a:sym typeface="Symbol" panose="05050102010706020507"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8933180" cy="48818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CAP 理论与 BASE 原则</a:t>
            </a:r>
            <a:endParaRPr lang="en-US" altLang="zh-CN"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Symbol" panose="05050102010706020507" charset="0"/>
              </a:rPr>
              <a:t>      </a:t>
            </a:r>
            <a:r>
              <a:rPr lang="en-US" altLang="zh-CN" sz="2300" dirty="0" smtClean="0">
                <a:ea typeface="黑体" panose="02010609060101010101" pitchFamily="49" charset="-122"/>
                <a:cs typeface="+mn-lt"/>
                <a:sym typeface="Symbol" panose="05050102010706020507" charset="0"/>
              </a:rPr>
              <a:t> </a:t>
            </a:r>
            <a:r>
              <a:rPr lang="en-US" altLang="zh-CN" sz="2300" dirty="0" smtClean="0">
                <a:solidFill>
                  <a:schemeClr val="tx1"/>
                </a:solidFill>
                <a:ea typeface="黑体" panose="02010609060101010101" pitchFamily="49" charset="-122"/>
                <a:cs typeface="+mn-lt"/>
                <a:sym typeface="Symbol" panose="05050102010706020507" charset="0"/>
              </a:rPr>
              <a:t>CAP理论告诉我们，数据管理不一定是理想的—一致性、可用性和分区容错性中的任何两个特征的</a:t>
            </a:r>
            <a:r>
              <a:rPr lang="zh-CN" altLang="en-US" sz="2300" dirty="0" smtClean="0">
                <a:solidFill>
                  <a:schemeClr val="tx1"/>
                </a:solidFill>
                <a:ea typeface="黑体" panose="02010609060101010101" pitchFamily="49" charset="-122"/>
                <a:cs typeface="+mn-lt"/>
                <a:sym typeface="Symbol" panose="05050102010706020507" charset="0"/>
              </a:rPr>
              <a:t>争取，</a:t>
            </a:r>
            <a:r>
              <a:rPr lang="en-US" altLang="zh-CN" sz="2300" dirty="0" smtClean="0">
                <a:solidFill>
                  <a:schemeClr val="tx1"/>
                </a:solidFill>
                <a:ea typeface="黑体" panose="02010609060101010101" pitchFamily="49" charset="-122"/>
                <a:cs typeface="+mn-lt"/>
                <a:sym typeface="Symbol" panose="05050102010706020507" charset="0"/>
              </a:rPr>
              <a:t>可能导致另一个特征的放弃，如图 6-11 所示。</a:t>
            </a:r>
            <a:endParaRPr lang="en-US" altLang="zh-CN" sz="2300" dirty="0" smtClean="0">
              <a:solidFill>
                <a:schemeClr val="tx1"/>
              </a:solidFill>
              <a:ea typeface="黑体" panose="02010609060101010101" pitchFamily="49" charset="-122"/>
              <a:cs typeface="+mn-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Symbol" panose="05050102010706020507" charset="0"/>
              </a:rPr>
              <a:t>      </a:t>
            </a:r>
            <a:r>
              <a:rPr lang="zh-CN" altLang="en-US" sz="2200" dirty="0" smtClean="0">
                <a:solidFill>
                  <a:schemeClr val="tx1"/>
                </a:solidFill>
                <a:ea typeface="宋体" panose="02010600030101010101" pitchFamily="2" charset="-122"/>
                <a:cs typeface="+mn-lt"/>
                <a:sym typeface="Symbol" panose="05050102010706020507" charset="0"/>
              </a:rPr>
              <a:t>（</a:t>
            </a:r>
            <a:r>
              <a:rPr lang="en-US" altLang="zh-CN" sz="2200" dirty="0" smtClean="0">
                <a:solidFill>
                  <a:schemeClr val="tx1"/>
                </a:solidFill>
                <a:ea typeface="宋体" panose="02010600030101010101" pitchFamily="2" charset="-122"/>
                <a:cs typeface="+mn-lt"/>
                <a:sym typeface="Symbol" panose="05050102010706020507" charset="0"/>
              </a:rPr>
              <a:t>1</a:t>
            </a:r>
            <a:r>
              <a:rPr lang="zh-CN" altLang="en-US" sz="2200" dirty="0" smtClean="0">
                <a:solidFill>
                  <a:schemeClr val="tx1"/>
                </a:solidFill>
                <a:ea typeface="宋体" panose="02010600030101010101" pitchFamily="2" charset="-122"/>
                <a:cs typeface="+mn-lt"/>
                <a:sym typeface="Symbol" panose="05050102010706020507" charset="0"/>
              </a:rPr>
              <a:t>）</a:t>
            </a:r>
            <a:r>
              <a:rPr lang="en-US" altLang="zh-CN" sz="2200" dirty="0" smtClean="0">
                <a:solidFill>
                  <a:schemeClr val="tx1"/>
                </a:solidFill>
                <a:latin typeface="黑体" panose="02010609060101010101" pitchFamily="49" charset="-122"/>
                <a:ea typeface="黑体" panose="02010609060101010101" pitchFamily="49" charset="-122"/>
                <a:cs typeface="+mn-lt"/>
                <a:sym typeface="Symbol" panose="05050102010706020507" charset="0"/>
              </a:rPr>
              <a:t>一致性。</a:t>
            </a:r>
            <a:r>
              <a:rPr lang="en-US" altLang="zh-CN" sz="2200" dirty="0" smtClean="0">
                <a:solidFill>
                  <a:schemeClr val="tx1"/>
                </a:solidFill>
                <a:ea typeface="宋体" panose="02010600030101010101" pitchFamily="2" charset="-122"/>
                <a:cs typeface="+mn-lt"/>
                <a:sym typeface="Symbol" panose="05050102010706020507" charset="0"/>
              </a:rPr>
              <a:t>指强一致性</a:t>
            </a:r>
            <a:r>
              <a:rPr lang="zh-CN" altLang="en-US" sz="2200" dirty="0" smtClean="0">
                <a:solidFill>
                  <a:schemeClr val="tx1"/>
                </a:solidFill>
                <a:ea typeface="宋体" panose="02010600030101010101" pitchFamily="2" charset="-122"/>
                <a:cs typeface="+mn-lt"/>
                <a:sym typeface="Symbol" panose="05050102010706020507" charset="0"/>
              </a:rPr>
              <a:t>，即所有节点都具有最新的数据副本。客户在哪个节点都能得到相同的最新数据。</a:t>
            </a:r>
            <a:endParaRPr lang="en-US" altLang="zh-CN" sz="2200" dirty="0" smtClean="0">
              <a:solidFill>
                <a:schemeClr val="tx1"/>
              </a:solidFill>
              <a:ea typeface="宋体" panose="02010600030101010101" pitchFamily="2" charset="-122"/>
              <a:cs typeface="+mn-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Symbol" panose="05050102010706020507" charset="0"/>
              </a:rPr>
              <a:t>      </a:t>
            </a:r>
            <a:r>
              <a:rPr lang="zh-CN" altLang="en-US" sz="2200" dirty="0" smtClean="0">
                <a:solidFill>
                  <a:schemeClr val="tx1"/>
                </a:solidFill>
                <a:ea typeface="宋体" panose="02010600030101010101" pitchFamily="2" charset="-122"/>
                <a:cs typeface="+mn-lt"/>
                <a:sym typeface="Symbol" panose="05050102010706020507" charset="0"/>
              </a:rPr>
              <a:t>（</a:t>
            </a:r>
            <a:r>
              <a:rPr lang="en-US" altLang="zh-CN" sz="2200" dirty="0" smtClean="0">
                <a:solidFill>
                  <a:schemeClr val="tx1"/>
                </a:solidFill>
                <a:ea typeface="宋体" panose="02010600030101010101" pitchFamily="2" charset="-122"/>
                <a:cs typeface="+mn-lt"/>
                <a:sym typeface="Symbol" panose="05050102010706020507" charset="0"/>
              </a:rPr>
              <a:t>2）</a:t>
            </a:r>
            <a:r>
              <a:rPr lang="en-US" altLang="zh-CN" sz="2200" dirty="0" smtClean="0">
                <a:solidFill>
                  <a:schemeClr val="tx1"/>
                </a:solidFill>
                <a:latin typeface="黑体" panose="02010609060101010101" pitchFamily="49" charset="-122"/>
                <a:ea typeface="黑体" panose="02010609060101010101" pitchFamily="49" charset="-122"/>
                <a:cs typeface="+mn-lt"/>
                <a:sym typeface="Symbol" panose="05050102010706020507" charset="0"/>
              </a:rPr>
              <a:t>可用性</a:t>
            </a:r>
            <a:r>
              <a:rPr lang="en-US" altLang="zh-CN" sz="2200" dirty="0" smtClean="0">
                <a:solidFill>
                  <a:schemeClr val="tx1"/>
                </a:solidFill>
                <a:ea typeface="宋体" panose="02010600030101010101" pitchFamily="2" charset="-122"/>
                <a:cs typeface="+mn-lt"/>
                <a:sym typeface="Symbol" panose="05050102010706020507" charset="0"/>
              </a:rPr>
              <a:t>。</a:t>
            </a:r>
            <a:r>
              <a:rPr lang="zh-CN" altLang="en-US" sz="2200" dirty="0" smtClean="0">
                <a:solidFill>
                  <a:schemeClr val="tx1"/>
                </a:solidFill>
                <a:ea typeface="宋体" panose="02010600030101010101" pitchFamily="2" charset="-122"/>
                <a:cs typeface="+mn-lt"/>
                <a:sym typeface="Symbol" panose="05050102010706020507" charset="0"/>
              </a:rPr>
              <a:t>系统响应请求的能力，即（非故障）节点收到的每个请求，</a:t>
            </a:r>
            <a:r>
              <a:rPr lang="en-US" altLang="zh-CN" sz="2200" dirty="0" smtClean="0">
                <a:ea typeface="宋体" panose="02010600030101010101" pitchFamily="2" charset="-122"/>
                <a:cs typeface="+mn-lt"/>
                <a:sym typeface="Symbol" panose="05050102010706020507" charset="0"/>
              </a:rPr>
              <a:t>总</a:t>
            </a:r>
            <a:r>
              <a:rPr lang="zh-CN" altLang="en-US" sz="2200" dirty="0" smtClean="0">
                <a:ea typeface="宋体" panose="02010600030101010101" pitchFamily="2" charset="-122"/>
                <a:cs typeface="+mn-lt"/>
                <a:sym typeface="Symbol" panose="05050102010706020507" charset="0"/>
              </a:rPr>
              <a:t>能</a:t>
            </a:r>
            <a:r>
              <a:rPr lang="en-US" altLang="zh-CN" sz="2200" dirty="0" smtClean="0">
                <a:ea typeface="宋体" panose="02010600030101010101" pitchFamily="2" charset="-122"/>
                <a:cs typeface="+mn-lt"/>
                <a:sym typeface="Symbol" panose="05050102010706020507" charset="0"/>
              </a:rPr>
              <a:t>在“给定时间”之内得到“所需要的结果”。</a:t>
            </a:r>
            <a:r>
              <a:rPr lang="en-US" altLang="zh-CN" sz="2200" dirty="0" smtClean="0">
                <a:solidFill>
                  <a:schemeClr val="tx1"/>
                </a:solidFill>
                <a:ea typeface="宋体" panose="02010600030101010101" pitchFamily="2" charset="-122"/>
                <a:cs typeface="+mn-lt"/>
                <a:sym typeface="Symbol" panose="05050102010706020507" charset="0"/>
              </a:rPr>
              <a:t> </a:t>
            </a:r>
            <a:endParaRPr lang="en-US" altLang="zh-CN" sz="2200" dirty="0" smtClean="0">
              <a:solidFill>
                <a:schemeClr val="tx1"/>
              </a:solidFill>
              <a:ea typeface="宋体" panose="02010600030101010101" pitchFamily="2" charset="-122"/>
              <a:cs typeface="+mn-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ea typeface="宋体" panose="02010600030101010101" pitchFamily="2" charset="-122"/>
                <a:cs typeface="+mn-lt"/>
                <a:sym typeface="Symbol" panose="05050102010706020507" charset="0"/>
              </a:rPr>
              <a:t>      </a:t>
            </a:r>
            <a:r>
              <a:rPr lang="zh-CN" altLang="en-US" sz="2200" dirty="0" smtClean="0">
                <a:ea typeface="宋体" panose="02010600030101010101" pitchFamily="2" charset="-122"/>
                <a:cs typeface="+mn-lt"/>
                <a:sym typeface="Symbol" panose="05050102010706020507" charset="0"/>
              </a:rPr>
              <a:t>（</a:t>
            </a:r>
            <a:r>
              <a:rPr lang="en-US" altLang="zh-CN" sz="2200" dirty="0" smtClean="0">
                <a:ea typeface="宋体" panose="02010600030101010101" pitchFamily="2" charset="-122"/>
                <a:cs typeface="+mn-lt"/>
                <a:sym typeface="Symbol" panose="05050102010706020507" charset="0"/>
              </a:rPr>
              <a:t>3）</a:t>
            </a:r>
            <a:r>
              <a:rPr lang="en-US" altLang="zh-CN" sz="2200" dirty="0" smtClean="0">
                <a:latin typeface="黑体" panose="02010609060101010101" pitchFamily="49" charset="-122"/>
                <a:ea typeface="黑体" panose="02010609060101010101" pitchFamily="49" charset="-122"/>
                <a:cs typeface="+mn-lt"/>
                <a:sym typeface="Symbol" panose="05050102010706020507" charset="0"/>
              </a:rPr>
              <a:t>分区容错性</a:t>
            </a:r>
            <a:r>
              <a:rPr lang="en-US" altLang="zh-CN" sz="2200" dirty="0" smtClean="0">
                <a:ea typeface="宋体" panose="02010600030101010101" pitchFamily="2" charset="-122"/>
                <a:cs typeface="+mn-lt"/>
                <a:sym typeface="Symbol" panose="05050102010706020507" charset="0"/>
              </a:rPr>
              <a:t>。</a:t>
            </a:r>
            <a:r>
              <a:rPr lang="zh-CN" altLang="en-US" sz="2200" dirty="0" smtClean="0">
                <a:ea typeface="宋体" panose="02010600030101010101" pitchFamily="2" charset="-122"/>
                <a:cs typeface="+mn-lt"/>
                <a:sym typeface="Symbol" panose="05050102010706020507" charset="0"/>
              </a:rPr>
              <a:t>即使发生网络分区，系统也能继续运行的能力。</a:t>
            </a:r>
            <a:endParaRPr lang="zh-CN" altLang="en-US" sz="2200" dirty="0" smtClean="0">
              <a:ea typeface="宋体" panose="02010600030101010101" pitchFamily="2" charset="-122"/>
              <a:cs typeface="+mn-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dirty="0" smtClean="0">
                <a:ea typeface="黑体" panose="02010609060101010101" pitchFamily="49" charset="-122"/>
                <a:cs typeface="+mn-lt"/>
                <a:sym typeface="Symbol" panose="05050102010706020507" charset="0"/>
              </a:rPr>
              <a:t>       </a:t>
            </a:r>
            <a:r>
              <a:rPr lang="zh-CN" altLang="en-US" sz="2200" dirty="0" smtClean="0">
                <a:ea typeface="黑体" panose="02010609060101010101" pitchFamily="49" charset="-122"/>
                <a:cs typeface="+mn-lt"/>
                <a:sym typeface="Symbol" panose="05050102010706020507" charset="0"/>
              </a:rPr>
              <a:t>解释：</a:t>
            </a:r>
            <a:r>
              <a:rPr lang="zh-CN" altLang="en-US" sz="2200" dirty="0" smtClean="0">
                <a:latin typeface="宋体" panose="02010600030101010101" pitchFamily="2" charset="-122"/>
                <a:ea typeface="宋体" panose="02010600030101010101" pitchFamily="2" charset="-122"/>
                <a:cs typeface="+mn-lt"/>
                <a:sym typeface="Symbol" panose="05050102010706020507" charset="0"/>
              </a:rPr>
              <a:t>①</a:t>
            </a:r>
            <a:r>
              <a:rPr lang="zh-CN" altLang="en-US" sz="2200" dirty="0" smtClean="0">
                <a:ea typeface="宋体" panose="02010600030101010101" pitchFamily="2" charset="-122"/>
                <a:cs typeface="+mn-lt"/>
                <a:sym typeface="Symbol" panose="05050102010706020507" charset="0"/>
              </a:rPr>
              <a:t>没有发生网络分区（</a:t>
            </a:r>
            <a:r>
              <a:rPr lang="en-US" altLang="zh-CN" sz="2200" dirty="0" smtClean="0">
                <a:ea typeface="宋体" panose="02010600030101010101" pitchFamily="2" charset="-122"/>
                <a:cs typeface="+mn-lt"/>
                <a:sym typeface="Symbol" panose="05050102010706020507" charset="0"/>
              </a:rPr>
              <a:t>P</a:t>
            </a:r>
            <a:r>
              <a:rPr lang="zh-CN" altLang="en-US" sz="2200" dirty="0" smtClean="0">
                <a:ea typeface="宋体" panose="02010600030101010101" pitchFamily="2" charset="-122"/>
                <a:cs typeface="+mn-lt"/>
                <a:sym typeface="Symbol" panose="05050102010706020507" charset="0"/>
              </a:rPr>
              <a:t>）时，一致性（</a:t>
            </a:r>
            <a:r>
              <a:rPr lang="en-US" altLang="zh-CN" sz="2200" dirty="0" smtClean="0">
                <a:ea typeface="宋体" panose="02010600030101010101" pitchFamily="2" charset="-122"/>
                <a:cs typeface="+mn-lt"/>
                <a:sym typeface="Symbol" panose="05050102010706020507" charset="0"/>
              </a:rPr>
              <a:t>C</a:t>
            </a:r>
            <a:r>
              <a:rPr lang="zh-CN" altLang="en-US" sz="2200" dirty="0" smtClean="0">
                <a:ea typeface="宋体" panose="02010600030101010101" pitchFamily="2" charset="-122"/>
                <a:cs typeface="+mn-lt"/>
                <a:sym typeface="Symbol" panose="05050102010706020507" charset="0"/>
              </a:rPr>
              <a:t>）和可用性（</a:t>
            </a:r>
            <a:r>
              <a:rPr lang="en-US" altLang="zh-CN" sz="2200" dirty="0" smtClean="0">
                <a:ea typeface="宋体" panose="02010600030101010101" pitchFamily="2" charset="-122"/>
                <a:cs typeface="+mn-lt"/>
                <a:sym typeface="Symbol" panose="05050102010706020507" charset="0"/>
              </a:rPr>
              <a:t>A</a:t>
            </a:r>
            <a:r>
              <a:rPr lang="zh-CN" altLang="en-US" sz="2200" dirty="0" smtClean="0">
                <a:ea typeface="宋体" panose="02010600030101010101" pitchFamily="2" charset="-122"/>
                <a:cs typeface="+mn-lt"/>
                <a:sym typeface="Symbol" panose="05050102010706020507" charset="0"/>
              </a:rPr>
              <a:t>）可以得到保证；</a:t>
            </a:r>
            <a:r>
              <a:rPr lang="zh-CN" altLang="en-US" sz="2200" dirty="0" smtClean="0">
                <a:latin typeface="宋体" panose="02010600030101010101" pitchFamily="2" charset="-122"/>
                <a:ea typeface="宋体" panose="02010600030101010101" pitchFamily="2" charset="-122"/>
                <a:cs typeface="+mn-lt"/>
                <a:sym typeface="Symbol" panose="05050102010706020507" charset="0"/>
              </a:rPr>
              <a:t>②</a:t>
            </a:r>
            <a:r>
              <a:rPr lang="zh-CN" altLang="en-US" sz="2200" dirty="0" smtClean="0">
                <a:ea typeface="宋体" panose="02010600030101010101" pitchFamily="2" charset="-122"/>
                <a:cs typeface="+mn-lt"/>
                <a:sym typeface="Symbol" panose="05050102010706020507" charset="0"/>
              </a:rPr>
              <a:t>但一旦发生</a:t>
            </a:r>
            <a:r>
              <a:rPr lang="en-US" altLang="zh-CN" sz="2200" dirty="0" smtClean="0">
                <a:ea typeface="宋体" panose="02010600030101010101" pitchFamily="2" charset="-122"/>
                <a:cs typeface="+mn-lt"/>
                <a:sym typeface="Symbol" panose="05050102010706020507" charset="0"/>
              </a:rPr>
              <a:t>P</a:t>
            </a:r>
            <a:r>
              <a:rPr lang="zh-CN" altLang="en-US" sz="2200" dirty="0" smtClean="0">
                <a:ea typeface="宋体" panose="02010600030101010101" pitchFamily="2" charset="-122"/>
                <a:cs typeface="+mn-lt"/>
                <a:sym typeface="Symbol" panose="05050102010706020507" charset="0"/>
              </a:rPr>
              <a:t>，就要在</a:t>
            </a:r>
            <a:r>
              <a:rPr lang="en-US" altLang="zh-CN" sz="2200" dirty="0" smtClean="0">
                <a:ea typeface="宋体" panose="02010600030101010101" pitchFamily="2" charset="-122"/>
                <a:cs typeface="+mn-lt"/>
                <a:sym typeface="Symbol" panose="05050102010706020507" charset="0"/>
              </a:rPr>
              <a:t>C</a:t>
            </a:r>
            <a:r>
              <a:rPr lang="zh-CN" altLang="en-US" sz="2200" dirty="0" smtClean="0">
                <a:ea typeface="宋体" panose="02010600030101010101" pitchFamily="2" charset="-122"/>
                <a:cs typeface="+mn-lt"/>
                <a:sym typeface="Symbol" panose="05050102010706020507" charset="0"/>
              </a:rPr>
              <a:t>和</a:t>
            </a:r>
            <a:r>
              <a:rPr lang="en-US" altLang="zh-CN" sz="2200" dirty="0" smtClean="0">
                <a:ea typeface="宋体" panose="02010600030101010101" pitchFamily="2" charset="-122"/>
                <a:cs typeface="+mn-lt"/>
                <a:sym typeface="Symbol" panose="05050102010706020507" charset="0"/>
              </a:rPr>
              <a:t>A</a:t>
            </a:r>
            <a:r>
              <a:rPr lang="zh-CN" altLang="en-US" sz="2200" dirty="0" smtClean="0">
                <a:ea typeface="宋体" panose="02010600030101010101" pitchFamily="2" charset="-122"/>
                <a:cs typeface="+mn-lt"/>
                <a:sym typeface="Symbol" panose="05050102010706020507" charset="0"/>
              </a:rPr>
              <a:t>之间选择之一；</a:t>
            </a:r>
            <a:r>
              <a:rPr lang="zh-CN" altLang="en-US" sz="2200" dirty="0" smtClean="0">
                <a:latin typeface="宋体" panose="02010600030101010101" pitchFamily="2" charset="-122"/>
                <a:ea typeface="宋体" panose="02010600030101010101" pitchFamily="2" charset="-122"/>
                <a:cs typeface="+mn-lt"/>
                <a:sym typeface="Symbol" panose="05050102010706020507" charset="0"/>
              </a:rPr>
              <a:t>③</a:t>
            </a:r>
            <a:r>
              <a:rPr lang="zh-CN" altLang="en-US" sz="2200" dirty="0" smtClean="0">
                <a:ea typeface="宋体" panose="02010600030101010101" pitchFamily="2" charset="-122"/>
                <a:cs typeface="+mn-lt"/>
                <a:sym typeface="Symbol" panose="05050102010706020507" charset="0"/>
              </a:rPr>
              <a:t>如果选择</a:t>
            </a:r>
            <a:r>
              <a:rPr lang="en-US" altLang="zh-CN" sz="2200" dirty="0" smtClean="0">
                <a:ea typeface="宋体" panose="02010600030101010101" pitchFamily="2" charset="-122"/>
                <a:cs typeface="+mn-lt"/>
                <a:sym typeface="Symbol" panose="05050102010706020507" charset="0"/>
              </a:rPr>
              <a:t>C</a:t>
            </a:r>
            <a:r>
              <a:rPr lang="zh-CN" altLang="en-US" sz="2200" dirty="0" smtClean="0">
                <a:ea typeface="宋体" panose="02010600030101010101" pitchFamily="2" charset="-122"/>
                <a:cs typeface="+mn-lt"/>
                <a:sym typeface="Symbol" panose="05050102010706020507" charset="0"/>
              </a:rPr>
              <a:t>，则在解决</a:t>
            </a:r>
            <a:r>
              <a:rPr lang="en-US" altLang="zh-CN" sz="2200" dirty="0" smtClean="0">
                <a:ea typeface="宋体" panose="02010600030101010101" pitchFamily="2" charset="-122"/>
                <a:cs typeface="+mn-lt"/>
                <a:sym typeface="Symbol" panose="05050102010706020507" charset="0"/>
              </a:rPr>
              <a:t>P</a:t>
            </a:r>
            <a:r>
              <a:rPr lang="zh-CN" altLang="en-US" sz="2200" dirty="0" smtClean="0">
                <a:ea typeface="宋体" panose="02010600030101010101" pitchFamily="2" charset="-122"/>
                <a:cs typeface="+mn-lt"/>
                <a:sym typeface="Symbol" panose="05050102010706020507" charset="0"/>
              </a:rPr>
              <a:t>之前，系统不可用（</a:t>
            </a:r>
            <a:r>
              <a:rPr lang="en-US" altLang="zh-CN" sz="2200" dirty="0" smtClean="0">
                <a:ea typeface="宋体" panose="02010600030101010101" pitchFamily="2" charset="-122"/>
                <a:cs typeface="+mn-lt"/>
                <a:sym typeface="Symbol" panose="05050102010706020507" charset="0"/>
              </a:rPr>
              <a:t>A</a:t>
            </a:r>
            <a:r>
              <a:rPr lang="zh-CN" altLang="en-US" sz="2200" dirty="0" smtClean="0">
                <a:ea typeface="宋体" panose="02010600030101010101" pitchFamily="2" charset="-122"/>
                <a:cs typeface="+mn-lt"/>
                <a:sym typeface="Symbol" panose="05050102010706020507" charset="0"/>
              </a:rPr>
              <a:t>）；如果优先选择</a:t>
            </a:r>
            <a:r>
              <a:rPr lang="en-US" altLang="zh-CN" sz="2200" dirty="0" smtClean="0">
                <a:ea typeface="宋体" panose="02010600030101010101" pitchFamily="2" charset="-122"/>
                <a:cs typeface="+mn-lt"/>
                <a:sym typeface="Symbol" panose="05050102010706020507" charset="0"/>
              </a:rPr>
              <a:t>A</a:t>
            </a:r>
            <a:r>
              <a:rPr lang="zh-CN" altLang="en-US" sz="2200" dirty="0" smtClean="0">
                <a:ea typeface="宋体" panose="02010600030101010101" pitchFamily="2" charset="-122"/>
                <a:cs typeface="+mn-lt"/>
                <a:sym typeface="Symbol" panose="05050102010706020507" charset="0"/>
              </a:rPr>
              <a:t>，则更新的数据就无法到达断开的节点，导致数据不一致（</a:t>
            </a:r>
            <a:r>
              <a:rPr lang="en-US" altLang="zh-CN" sz="2200" dirty="0" smtClean="0">
                <a:ea typeface="宋体" panose="02010600030101010101" pitchFamily="2" charset="-122"/>
                <a:cs typeface="+mn-lt"/>
                <a:sym typeface="Symbol" panose="05050102010706020507" charset="0"/>
              </a:rPr>
              <a:t>C</a:t>
            </a:r>
            <a:r>
              <a:rPr lang="zh-CN" altLang="en-US" sz="2200" dirty="0" smtClean="0">
                <a:ea typeface="宋体" panose="02010600030101010101" pitchFamily="2" charset="-122"/>
                <a:cs typeface="+mn-lt"/>
                <a:sym typeface="Symbol" panose="05050102010706020507" charset="0"/>
              </a:rPr>
              <a:t>）。</a:t>
            </a:r>
            <a:endParaRPr lang="zh-CN" altLang="en-US" sz="2200" dirty="0" smtClean="0">
              <a:ea typeface="宋体" panose="02010600030101010101" pitchFamily="2" charset="-122"/>
              <a:cs typeface="+mn-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endParaRPr lang="zh-CN" altLang="en-US" sz="2200" dirty="0" smtClean="0">
              <a:ea typeface="黑体" panose="02010609060101010101" pitchFamily="49" charset="-122"/>
              <a:cs typeface="+mn-lt"/>
              <a:sym typeface="Symbol" panose="05050102010706020507" charset="0"/>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42875" y="1496695"/>
            <a:ext cx="8886190" cy="5010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CAP 理论与 BASE 原则</a:t>
            </a:r>
            <a:endParaRPr lang="en-US" altLang="zh-CN" sz="2300" dirty="0" smtClean="0">
              <a:ea typeface="宋体" panose="02010600030101010101" pitchFamily="2" charset="-122"/>
              <a:cs typeface="+mn-lt"/>
              <a:sym typeface="Symbol" panose="05050102010706020507" charset="0"/>
            </a:endParaRPr>
          </a:p>
        </p:txBody>
      </p:sp>
      <p:sp>
        <p:nvSpPr>
          <p:cNvPr id="4" name="Rectangle 3"/>
          <p:cNvSpPr>
            <a:spLocks noGrp="1" noRot="1"/>
          </p:cNvSpPr>
          <p:nvPr>
            <p:custDataLst>
              <p:tags r:id="rId2"/>
            </p:custDataLst>
          </p:nvPr>
        </p:nvSpPr>
        <p:spPr>
          <a:xfrm>
            <a:off x="495300" y="855980"/>
            <a:ext cx="5242560" cy="4768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3" name="图片 2"/>
          <p:cNvPicPr>
            <a:picLocks noChangeAspect="1"/>
          </p:cNvPicPr>
          <p:nvPr/>
        </p:nvPicPr>
        <p:blipFill>
          <a:blip r:embed="rId3"/>
          <a:stretch>
            <a:fillRect/>
          </a:stretch>
        </p:blipFill>
        <p:spPr>
          <a:xfrm>
            <a:off x="613410" y="2272665"/>
            <a:ext cx="2780030" cy="790575"/>
          </a:xfrm>
          <a:prstGeom prst="rect">
            <a:avLst/>
          </a:prstGeom>
        </p:spPr>
      </p:pic>
      <p:pic>
        <p:nvPicPr>
          <p:cNvPr id="6" name="图片 5"/>
          <p:cNvPicPr>
            <a:picLocks noChangeAspect="1"/>
          </p:cNvPicPr>
          <p:nvPr/>
        </p:nvPicPr>
        <p:blipFill>
          <a:blip r:embed="rId4"/>
          <a:stretch>
            <a:fillRect/>
          </a:stretch>
        </p:blipFill>
        <p:spPr>
          <a:xfrm>
            <a:off x="250190" y="2998470"/>
            <a:ext cx="8667115" cy="2534285"/>
          </a:xfrm>
          <a:prstGeom prst="rect">
            <a:avLst/>
          </a:prstGeom>
        </p:spPr>
      </p:pic>
    </p:spTree>
  </p:cSld>
  <p:clrMapOvr>
    <a:masterClrMapping/>
  </p:clrMapOv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43340" cy="50361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2. BASE 原则</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Symbol" panose="05050102010706020507" charset="0"/>
              </a:rPr>
              <a:t> BASE 原则是基本可用（Basically Available)、柔性状态（Soft State)和最终一致（Eventually Consistent)的缩写。 </a:t>
            </a:r>
            <a:endParaRPr lang="en-US" altLang="zh-CN" sz="2200" dirty="0" smtClean="0">
              <a:solidFill>
                <a:schemeClr val="tx1"/>
              </a:solidFill>
              <a:ea typeface="黑体" panose="02010609060101010101" pitchFamily="49"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Symbol" panose="05050102010706020507" charset="0"/>
              </a:rPr>
              <a:t>    （1）</a:t>
            </a:r>
            <a:r>
              <a:rPr lang="en-US" altLang="zh-CN" sz="2100" u="sng" dirty="0" smtClean="0">
                <a:solidFill>
                  <a:schemeClr val="tx1"/>
                </a:solidFill>
                <a:ea typeface="宋体" panose="02010600030101010101" pitchFamily="2" charset="-122"/>
                <a:cs typeface="+mn-lt"/>
                <a:sym typeface="Symbol" panose="05050102010706020507" charset="0"/>
              </a:rPr>
              <a:t>基本可用</a:t>
            </a:r>
            <a:r>
              <a:rPr lang="en-US" altLang="zh-CN" sz="2100" dirty="0" smtClean="0">
                <a:solidFill>
                  <a:schemeClr val="tx1"/>
                </a:solidFill>
                <a:ea typeface="宋体" panose="02010600030101010101" pitchFamily="2" charset="-122"/>
                <a:cs typeface="+mn-lt"/>
                <a:sym typeface="Symbol" panose="05050102010706020507" charset="0"/>
              </a:rPr>
              <a:t>指可以容忍系统的短期不可用，并不追求全天候服务。</a:t>
            </a:r>
            <a:r>
              <a:rPr lang="zh-CN" altLang="en-US" sz="2100" dirty="0" smtClean="0">
                <a:solidFill>
                  <a:schemeClr val="tx1"/>
                </a:solidFill>
                <a:ea typeface="宋体" panose="02010600030101010101" pitchFamily="2" charset="-122"/>
                <a:cs typeface="+mn-lt"/>
                <a:sym typeface="Symbol" panose="05050102010706020507" charset="0"/>
              </a:rPr>
              <a:t>例如，同一时间上网人数过多，导致暂时网速变慢。</a:t>
            </a:r>
            <a:endParaRPr lang="en-US" altLang="zh-CN" sz="2100" dirty="0" smtClean="0">
              <a:solidFill>
                <a:schemeClr val="tx1"/>
              </a:solidFill>
              <a:ea typeface="宋体" panose="02010600030101010101" pitchFamily="2"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Symbol" panose="05050102010706020507" charset="0"/>
              </a:rPr>
              <a:t>    （2）</a:t>
            </a:r>
            <a:r>
              <a:rPr lang="en-US" altLang="zh-CN" sz="2100" u="sng" dirty="0" smtClean="0">
                <a:solidFill>
                  <a:schemeClr val="tx1"/>
                </a:solidFill>
                <a:ea typeface="宋体" panose="02010600030101010101" pitchFamily="2" charset="-122"/>
                <a:cs typeface="+mn-lt"/>
                <a:sym typeface="Symbol" panose="05050102010706020507" charset="0"/>
              </a:rPr>
              <a:t>柔性状态</a:t>
            </a:r>
            <a:r>
              <a:rPr lang="zh-CN" altLang="en-US" sz="2100" dirty="0" smtClean="0">
                <a:solidFill>
                  <a:schemeClr val="tx1"/>
                </a:solidFill>
                <a:ea typeface="宋体" panose="02010600030101010101" pitchFamily="2" charset="-122"/>
                <a:cs typeface="+mn-lt"/>
                <a:sym typeface="Symbol" panose="05050102010706020507" charset="0"/>
              </a:rPr>
              <a:t>，或称软状态，</a:t>
            </a:r>
            <a:r>
              <a:rPr lang="en-US" altLang="zh-CN" sz="2100" dirty="0" smtClean="0">
                <a:solidFill>
                  <a:schemeClr val="tx1"/>
                </a:solidFill>
                <a:ea typeface="宋体" panose="02010600030101010101" pitchFamily="2" charset="-122"/>
                <a:cs typeface="+mn-lt"/>
                <a:sym typeface="Symbol" panose="05050102010706020507" charset="0"/>
              </a:rPr>
              <a:t>指</a:t>
            </a:r>
            <a:r>
              <a:rPr lang="zh-CN" altLang="en-US" sz="2100" dirty="0" smtClean="0">
                <a:solidFill>
                  <a:schemeClr val="tx1"/>
                </a:solidFill>
                <a:ea typeface="宋体" panose="02010600030101010101" pitchFamily="2" charset="-122"/>
                <a:cs typeface="+mn-lt"/>
                <a:sym typeface="Symbol" panose="05050102010706020507" charset="0"/>
              </a:rPr>
              <a:t>允许系统处于中间状态或过渡状态，数据暂时不处于</a:t>
            </a:r>
            <a:r>
              <a:rPr lang="en-US" altLang="zh-CN" sz="2100" dirty="0" smtClean="0">
                <a:solidFill>
                  <a:schemeClr val="tx1"/>
                </a:solidFill>
                <a:ea typeface="宋体" panose="02010600030101010101" pitchFamily="2" charset="-122"/>
                <a:cs typeface="+mn-lt"/>
                <a:sym typeface="Symbol" panose="05050102010706020507" charset="0"/>
              </a:rPr>
              <a:t>强一致状态。</a:t>
            </a:r>
            <a:r>
              <a:rPr lang="zh-CN" altLang="en-US" sz="2100" dirty="0" smtClean="0">
                <a:solidFill>
                  <a:schemeClr val="tx1"/>
                </a:solidFill>
                <a:ea typeface="宋体" panose="02010600030101010101" pitchFamily="2" charset="-122"/>
                <a:cs typeface="+mn-lt"/>
                <a:sym typeface="Symbol" panose="05050102010706020507" charset="0"/>
              </a:rPr>
              <a:t>例如，购买物品时的</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支付中</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状态，是</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待支付</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与</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已支付</a:t>
            </a:r>
            <a:r>
              <a:rPr lang="en-US" altLang="zh-CN" sz="2100" dirty="0" smtClean="0">
                <a:solidFill>
                  <a:schemeClr val="tx1"/>
                </a:solidFill>
                <a:ea typeface="宋体" panose="02010600030101010101" pitchFamily="2" charset="-122"/>
                <a:cs typeface="+mn-lt"/>
                <a:sym typeface="Symbol" panose="05050102010706020507" charset="0"/>
              </a:rPr>
              <a:t>”</a:t>
            </a:r>
            <a:r>
              <a:rPr lang="zh-CN" altLang="en-US" sz="2100" dirty="0" smtClean="0">
                <a:solidFill>
                  <a:schemeClr val="tx1"/>
                </a:solidFill>
                <a:ea typeface="宋体" panose="02010600030101010101" pitchFamily="2" charset="-122"/>
                <a:cs typeface="+mn-lt"/>
                <a:sym typeface="Symbol" panose="05050102010706020507" charset="0"/>
              </a:rPr>
              <a:t>之间的中间状态。</a:t>
            </a:r>
            <a:endParaRPr lang="en-US" altLang="zh-CN" sz="2100" dirty="0" smtClean="0">
              <a:solidFill>
                <a:schemeClr val="tx1"/>
              </a:solidFill>
              <a:ea typeface="宋体" panose="02010600030101010101" pitchFamily="2"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Symbol" panose="05050102010706020507" charset="0"/>
              </a:rPr>
              <a:t>    （3）</a:t>
            </a:r>
            <a:r>
              <a:rPr lang="en-US" altLang="zh-CN" sz="2100" u="sng" dirty="0" smtClean="0">
                <a:solidFill>
                  <a:schemeClr val="tx1"/>
                </a:solidFill>
                <a:ea typeface="宋体" panose="02010600030101010101" pitchFamily="2" charset="-122"/>
                <a:cs typeface="+mn-lt"/>
                <a:sym typeface="Symbol" panose="05050102010706020507" charset="0"/>
              </a:rPr>
              <a:t>最终一致</a:t>
            </a:r>
            <a:r>
              <a:rPr lang="en-US" altLang="zh-CN" sz="2100" dirty="0" smtClean="0">
                <a:solidFill>
                  <a:schemeClr val="tx1"/>
                </a:solidFill>
                <a:ea typeface="宋体" panose="02010600030101010101" pitchFamily="2" charset="-122"/>
                <a:cs typeface="+mn-lt"/>
                <a:sym typeface="Symbol" panose="05050102010706020507" charset="0"/>
              </a:rPr>
              <a:t>指最终数据一致，</a:t>
            </a:r>
            <a:r>
              <a:rPr lang="zh-CN" altLang="en-US" sz="2100" dirty="0" smtClean="0">
                <a:solidFill>
                  <a:schemeClr val="tx1"/>
                </a:solidFill>
                <a:ea typeface="宋体" panose="02010600030101010101" pitchFamily="2" charset="-122"/>
                <a:cs typeface="+mn-lt"/>
                <a:sym typeface="Symbol" panose="05050102010706020507" charset="0"/>
              </a:rPr>
              <a:t>不可能一直处于软状态</a:t>
            </a:r>
            <a:r>
              <a:rPr lang="en-US" altLang="zh-CN" sz="2100" dirty="0" smtClean="0">
                <a:solidFill>
                  <a:schemeClr val="tx1"/>
                </a:solidFill>
                <a:ea typeface="宋体" panose="02010600030101010101" pitchFamily="2" charset="-122"/>
                <a:cs typeface="+mn-lt"/>
                <a:sym typeface="Symbol" panose="05050102010706020507" charset="0"/>
              </a:rPr>
              <a:t>，系统在某一个时刻</a:t>
            </a:r>
            <a:r>
              <a:rPr lang="zh-CN" altLang="en-US" sz="2100" dirty="0" smtClean="0">
                <a:solidFill>
                  <a:schemeClr val="tx1"/>
                </a:solidFill>
                <a:ea typeface="宋体" panose="02010600030101010101" pitchFamily="2" charset="-122"/>
                <a:cs typeface="+mn-lt"/>
                <a:sym typeface="Symbol" panose="05050102010706020507" charset="0"/>
              </a:rPr>
              <a:t>后</a:t>
            </a:r>
            <a:r>
              <a:rPr lang="en-US" altLang="zh-CN" sz="2100" dirty="0" smtClean="0">
                <a:solidFill>
                  <a:schemeClr val="tx1"/>
                </a:solidFill>
                <a:ea typeface="宋体" panose="02010600030101010101" pitchFamily="2" charset="-122"/>
                <a:cs typeface="+mn-lt"/>
                <a:sym typeface="Symbol" panose="05050102010706020507" charset="0"/>
              </a:rPr>
              <a:t>达到一致性要求。</a:t>
            </a:r>
            <a:endParaRPr lang="en-US" altLang="zh-CN" sz="2100" dirty="0" smtClean="0">
              <a:solidFill>
                <a:schemeClr val="tx1"/>
              </a:solidFill>
              <a:ea typeface="宋体" panose="02010600030101010101" pitchFamily="2"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Symbol" panose="05050102010706020507" charset="0"/>
              </a:rPr>
              <a:t>      </a:t>
            </a:r>
            <a:r>
              <a:rPr lang="en-US" altLang="zh-CN" sz="2200" dirty="0" smtClean="0">
                <a:ea typeface="黑体" panose="02010609060101010101" pitchFamily="49" charset="-122"/>
                <a:cs typeface="+mn-lt"/>
                <a:sym typeface="Symbol" panose="05050102010706020507" charset="0"/>
              </a:rPr>
              <a:t> </a:t>
            </a:r>
            <a:r>
              <a:rPr lang="en-US" altLang="zh-CN" sz="2200" dirty="0" smtClean="0">
                <a:solidFill>
                  <a:schemeClr val="tx1"/>
                </a:solidFill>
                <a:ea typeface="黑体" panose="02010609060101010101" pitchFamily="49" charset="-122"/>
                <a:cs typeface="+mn-lt"/>
                <a:sym typeface="Symbol" panose="05050102010706020507" charset="0"/>
              </a:rPr>
              <a:t>可见，BASE 原则可理解为 </a:t>
            </a:r>
            <a:r>
              <a:rPr lang="en-US" altLang="zh-CN" sz="2200" u="sng" dirty="0" smtClean="0">
                <a:solidFill>
                  <a:schemeClr val="tx1"/>
                </a:solidFill>
                <a:ea typeface="黑体" panose="02010609060101010101" pitchFamily="49" charset="-122"/>
                <a:cs typeface="+mn-lt"/>
                <a:sym typeface="Symbol" panose="05050102010706020507" charset="0"/>
              </a:rPr>
              <a:t>CAP 理论的特例</a:t>
            </a:r>
            <a:r>
              <a:rPr lang="en-US" altLang="zh-CN" sz="2200" dirty="0" smtClean="0">
                <a:solidFill>
                  <a:schemeClr val="tx1"/>
                </a:solidFill>
                <a:ea typeface="黑体" panose="02010609060101010101" pitchFamily="49" charset="-122"/>
                <a:cs typeface="+mn-lt"/>
                <a:sym typeface="Symbol" panose="05050102010706020507" charset="0"/>
              </a:rPr>
              <a:t>。</a:t>
            </a:r>
            <a:endParaRPr lang="en-US" altLang="zh-CN" sz="2200" dirty="0" smtClean="0">
              <a:solidFill>
                <a:schemeClr val="tx1"/>
              </a:solidFill>
              <a:ea typeface="黑体" panose="02010609060101010101" pitchFamily="49"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Symbol" panose="05050102010706020507" charset="0"/>
              </a:rPr>
              <a:t>      </a:t>
            </a:r>
            <a:r>
              <a:rPr lang="en-US" altLang="zh-CN" sz="2200" dirty="0" smtClean="0">
                <a:ea typeface="黑体" panose="02010609060101010101" pitchFamily="49" charset="-122"/>
                <a:cs typeface="+mn-lt"/>
                <a:sym typeface="Symbol" panose="05050102010706020507" charset="0"/>
              </a:rPr>
              <a:t> </a:t>
            </a:r>
            <a:r>
              <a:rPr lang="en-US" altLang="zh-CN" sz="2200" dirty="0" smtClean="0">
                <a:solidFill>
                  <a:schemeClr val="tx1"/>
                </a:solidFill>
                <a:ea typeface="黑体" panose="02010609060101010101" pitchFamily="49" charset="-122"/>
                <a:cs typeface="+mn-lt"/>
                <a:sym typeface="Symbol" panose="05050102010706020507" charset="0"/>
              </a:rPr>
              <a:t>多数 NoSQL  数据库是针对特定应用场景研发的，其设计遵循 BASE 原则，更加强调读写效率、数据容量，以及系统可扩展性。</a:t>
            </a:r>
            <a:endParaRPr lang="en-US" altLang="zh-CN" sz="2200" dirty="0" smtClean="0">
              <a:solidFill>
                <a:schemeClr val="tx1"/>
              </a:solidFill>
              <a:ea typeface="黑体" panose="02010609060101010101" pitchFamily="49" charset="-122"/>
              <a:cs typeface="+mn-lt"/>
              <a:sym typeface="Symbol" panose="05050102010706020507" charset="0"/>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image141.png"/>
          <p:cNvPicPr>
            <a:picLocks noChangeAspect="1"/>
          </p:cNvPicPr>
          <p:nvPr/>
        </p:nvPicPr>
        <p:blipFill>
          <a:blip r:embed="rId1" cstate="print"/>
          <a:stretch>
            <a:fillRect/>
          </a:stretch>
        </p:blipFill>
        <p:spPr>
          <a:xfrm>
            <a:off x="3822065" y="1772920"/>
            <a:ext cx="5180330" cy="3454400"/>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92710" y="1496695"/>
            <a:ext cx="4153535" cy="44932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2">
                    <a:lumMod val="75000"/>
                    <a:lumOff val="25000"/>
                  </a:schemeClr>
                </a:solidFill>
                <a:ea typeface="黑体" panose="02010609060101010101" pitchFamily="49" charset="-122"/>
                <a:cs typeface="+mn-lt"/>
                <a:sym typeface="+mn-ea"/>
              </a:rPr>
              <a:t>    - 为了实现负载均衡、提高服务器端的数据处理能力（横向扩展）、提高故障恢复能力，以及保证服务质量等目的，NoSQL 数据库采取“数据分布技术”。 </a:t>
            </a:r>
            <a:endParaRPr lang="en-US" altLang="zh-CN" sz="22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2">
                    <a:lumMod val="75000"/>
                    <a:lumOff val="25000"/>
                  </a:schemeClr>
                </a:solidFill>
                <a:ea typeface="黑体" panose="02010609060101010101" pitchFamily="49" charset="-122"/>
                <a:cs typeface="+mn-lt"/>
                <a:sym typeface="+mn-ea"/>
              </a:rPr>
              <a:t>    - 在 NoSQL 中，分片（Sharding）与复制（Replication）是数据分布的两种技术。其中，“复制”机制又可以分为“主从复制”和“对等复制”两种，如图 6-12 所示。</a:t>
            </a:r>
            <a:endParaRPr lang="en-US" altLang="zh-CN" sz="2200"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3"/>
            </p:custDataLst>
          </p:nvPr>
        </p:nvSpPr>
        <p:spPr>
          <a:xfrm>
            <a:off x="495300" y="90614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8" name="TextBox 7"/>
          <p:cNvSpPr txBox="1"/>
          <p:nvPr>
            <p:custDataLst>
              <p:tags r:id="rId4"/>
            </p:custDataLst>
          </p:nvPr>
        </p:nvSpPr>
        <p:spPr>
          <a:xfrm>
            <a:off x="4632325" y="5447665"/>
            <a:ext cx="4274820"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6-12</a:t>
            </a:r>
            <a:r>
              <a:rPr lang="en-US" altLang="zh-CN" sz="2000" dirty="0"/>
              <a:t> NoSQL 数据分布的两种技术</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27465" cy="43808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a:t>
            </a:r>
            <a:r>
              <a:rPr lang="zh-CN" altLang="en-US" sz="2300" dirty="0" smtClean="0">
                <a:solidFill>
                  <a:schemeClr val="tx2">
                    <a:lumMod val="75000"/>
                    <a:lumOff val="25000"/>
                  </a:schemeClr>
                </a:solidFill>
                <a:ea typeface="黑体" panose="02010609060101010101" pitchFamily="49" charset="-122"/>
                <a:cs typeface="+mn-lt"/>
                <a:sym typeface="+mn-ea"/>
              </a:rPr>
              <a:t>分片</a:t>
            </a:r>
            <a:r>
              <a:rPr lang="en-US" altLang="zh-CN" sz="2300" dirty="0" smtClean="0">
                <a:solidFill>
                  <a:schemeClr val="tx2">
                    <a:lumMod val="75000"/>
                    <a:lumOff val="25000"/>
                  </a:schemeClr>
                </a:solidFill>
                <a:ea typeface="黑体" panose="02010609060101010101" pitchFamily="49" charset="-122"/>
                <a:cs typeface="+mn-lt"/>
                <a:sym typeface="+mn-ea"/>
              </a:rPr>
              <a:t> </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分片指将不同数据存放在不同节点①。</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通常，不同用户（群）访问同一个数据库的不同部分，也就是说数据库中的不同内容往往被不同用户访问。</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为此，可以采用分片技术—根据数据的被访问规律，将不同部分分别存放在不同节点，进而分解单节点访问的负载，实现负载均衡，提高数据访问的速度，如图 6-13 所示。</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根据分片技术的思想，NoSQL数据库系统需要确保将同时访问的数据集存放在同一个节点上，并事先组织好数据集。</a:t>
            </a:r>
            <a:endParaRPr lang="en-US" altLang="zh-CN" sz="22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文本框 4"/>
          <p:cNvSpPr txBox="1"/>
          <p:nvPr/>
        </p:nvSpPr>
        <p:spPr>
          <a:xfrm>
            <a:off x="347345" y="6087110"/>
            <a:ext cx="4959985" cy="398780"/>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sym typeface="+mn-ea"/>
              </a:rPr>
              <a:t>① </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“分片”与“切片”是两个不同的概念。</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4" name="image142.png"/>
          <p:cNvPicPr>
            <a:picLocks noChangeAspect="1"/>
          </p:cNvPicPr>
          <p:nvPr/>
        </p:nvPicPr>
        <p:blipFill>
          <a:blip r:embed="rId1" cstate="print"/>
          <a:stretch>
            <a:fillRect/>
          </a:stretch>
        </p:blipFill>
        <p:spPr>
          <a:xfrm>
            <a:off x="1648460" y="1953895"/>
            <a:ext cx="7443470" cy="4566920"/>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92710" y="1424940"/>
            <a:ext cx="8927465" cy="9874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a:t>
            </a:r>
            <a:r>
              <a:rPr lang="zh-CN" altLang="en-US" sz="2300" dirty="0" smtClean="0">
                <a:solidFill>
                  <a:schemeClr val="tx2">
                    <a:lumMod val="75000"/>
                    <a:lumOff val="25000"/>
                  </a:schemeClr>
                </a:solidFill>
                <a:ea typeface="黑体" panose="02010609060101010101" pitchFamily="49" charset="-122"/>
                <a:cs typeface="+mn-lt"/>
                <a:sym typeface="+mn-ea"/>
              </a:rPr>
              <a:t>分片（续）</a:t>
            </a:r>
            <a:r>
              <a:rPr lang="en-US" altLang="zh-CN" sz="2300" dirty="0" smtClean="0">
                <a:solidFill>
                  <a:schemeClr val="tx2">
                    <a:lumMod val="75000"/>
                    <a:lumOff val="25000"/>
                  </a:schemeClr>
                </a:solidFill>
                <a:ea typeface="黑体" panose="02010609060101010101" pitchFamily="49" charset="-122"/>
                <a:cs typeface="+mn-lt"/>
                <a:sym typeface="+mn-ea"/>
              </a:rPr>
              <a:t> </a:t>
            </a:r>
            <a:endParaRPr lang="en-US" altLang="zh-CN" sz="22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3"/>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8" name="TextBox 7"/>
          <p:cNvSpPr txBox="1"/>
          <p:nvPr>
            <p:custDataLst>
              <p:tags r:id="rId4"/>
            </p:custDataLst>
          </p:nvPr>
        </p:nvSpPr>
        <p:spPr>
          <a:xfrm>
            <a:off x="183515" y="3582035"/>
            <a:ext cx="1747520"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6-13</a:t>
            </a:r>
            <a:r>
              <a:rPr lang="en-US" altLang="zh-CN" sz="2000" dirty="0"/>
              <a:t> 分片处理前后比较</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checkerboard(across)">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867410"/>
            <a:ext cx="8828405" cy="425323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数据科学与大数据技术</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b="1" dirty="0" smtClean="0">
                <a:solidFill>
                  <a:srgbClr val="0070C0"/>
                </a:solidFill>
                <a:ea typeface="宋体" panose="02010600030101010101" pitchFamily="2" charset="-122"/>
                <a:cs typeface="+mn-lt"/>
                <a:sym typeface="+mn-ea"/>
              </a:rPr>
              <a:t> </a:t>
            </a:r>
            <a:r>
              <a:rPr lang="en-US" altLang="zh-CN" b="1" dirty="0" smtClean="0">
                <a:solidFill>
                  <a:srgbClr val="134AD5"/>
                </a:solidFill>
                <a:ea typeface="黑体" panose="02010609060101010101" pitchFamily="49" charset="-122"/>
                <a:cs typeface="+mn-lt"/>
                <a:sym typeface="+mn-ea"/>
              </a:rPr>
              <a:t> </a:t>
            </a:r>
            <a:r>
              <a:rPr lang="en-US" altLang="zh-CN" dirty="0" smtClean="0">
                <a:solidFill>
                  <a:srgbClr val="134AD5"/>
                </a:solidFill>
                <a:ea typeface="黑体" panose="02010609060101010101" pitchFamily="49" charset="-122"/>
                <a:cs typeface="+mn-lt"/>
                <a:sym typeface="+mn-ea"/>
              </a:rPr>
              <a:t>（1）</a:t>
            </a:r>
            <a:r>
              <a:rPr lang="en-US" altLang="zh-CN" u="sng" dirty="0" smtClean="0">
                <a:solidFill>
                  <a:srgbClr val="134AD5"/>
                </a:solidFill>
                <a:ea typeface="黑体" panose="02010609060101010101" pitchFamily="49" charset="-122"/>
                <a:cs typeface="+mn-lt"/>
                <a:sym typeface="+mn-ea"/>
              </a:rPr>
              <a:t>数据计算技术</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主要解决的是大数据的分布式、并行、可扩展性计算的问题，比较有代表性的技术有 Google 的 MapReduce 及其开源实现—Hadoop MapReduce。</a:t>
            </a:r>
            <a:endParaRPr lang="en-US" altLang="zh-CN"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a:t>
            </a:r>
            <a:r>
              <a:rPr lang="en-US" altLang="zh-CN" u="sng" dirty="0" smtClean="0">
                <a:solidFill>
                  <a:srgbClr val="134AD5"/>
                </a:solidFill>
                <a:ea typeface="黑体" panose="02010609060101010101" pitchFamily="49" charset="-122"/>
                <a:cs typeface="+mn-lt"/>
                <a:sym typeface="+mn-ea"/>
              </a:rPr>
              <a:t>数据管理技术</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主要解决的是大数据的分布式、可扩展性的管理问题，比较有代表性的技术有 Google 的 BigTable 及其开源实现—Hadoop HBase。</a:t>
            </a:r>
            <a:endParaRPr lang="en-US" altLang="zh-CN"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a:t>
            </a:r>
            <a:r>
              <a:rPr lang="en-US" altLang="zh-CN" u="sng" dirty="0" smtClean="0">
                <a:solidFill>
                  <a:srgbClr val="134AD5"/>
                </a:solidFill>
                <a:ea typeface="黑体" panose="02010609060101010101" pitchFamily="49" charset="-122"/>
                <a:cs typeface="+mn-lt"/>
                <a:sym typeface="+mn-ea"/>
              </a:rPr>
              <a:t>数据分析技术</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主要解决的是如何应用大数据技术解决大数据分析问题，比较有代表性的技术有 Python、R 等语言及其第三方工具包。</a:t>
            </a:r>
            <a:endParaRPr lang="zh-CN" altLang="en-US" b="1" dirty="0" smtClean="0">
              <a:solidFill>
                <a:schemeClr val="tx1"/>
              </a:solidFill>
              <a:ea typeface="黑体" panose="02010609060101010101" pitchFamily="49" charset="-122"/>
              <a:cs typeface="+mn-lt"/>
              <a:sym typeface="+mn-ea"/>
            </a:endParaRPr>
          </a:p>
        </p:txBody>
      </p:sp>
      <p:sp>
        <p:nvSpPr>
          <p:cNvPr id="51" name="矩形 50"/>
          <p:cNvSpPr/>
          <p:nvPr>
            <p:custDataLst>
              <p:tags r:id="rId2"/>
            </p:custDataLst>
          </p:nvPr>
        </p:nvSpPr>
        <p:spPr>
          <a:xfrm>
            <a:off x="288290" y="5260340"/>
            <a:ext cx="8612505" cy="1014730"/>
          </a:xfrm>
          <a:prstGeom prst="rect">
            <a:avLst/>
          </a:prstGeom>
        </p:spPr>
        <p:txBody>
          <a:bodyPr wrap="square">
            <a:spAutoFit/>
          </a:bodyPr>
          <a:p>
            <a:pPr marL="109855" marR="33655">
              <a:lnSpc>
                <a:spcPct val="125000"/>
              </a:lnSpc>
              <a:spcBef>
                <a:spcPts val="265"/>
              </a:spcBef>
              <a:spcAft>
                <a:spcPts val="0"/>
              </a:spcAft>
            </a:pPr>
            <a:r>
              <a:rPr lang="en-US" altLang="zh-CN" dirty="0">
                <a:solidFill>
                  <a:schemeClr val="tx2">
                    <a:lumMod val="75000"/>
                    <a:lumOff val="25000"/>
                  </a:schemeClr>
                </a:solidFill>
                <a:latin typeface="+mj-lt"/>
                <a:ea typeface="宋体" panose="02010600030101010101" pitchFamily="2" charset="-122"/>
                <a:cs typeface="+mj-lt"/>
              </a:rPr>
              <a:t>* </a:t>
            </a:r>
            <a:r>
              <a:rPr lang="zh-CN" altLang="zh-CN" dirty="0">
                <a:solidFill>
                  <a:schemeClr val="tx2">
                    <a:lumMod val="75000"/>
                    <a:lumOff val="25000"/>
                  </a:schemeClr>
                </a:solidFill>
                <a:latin typeface="+mj-lt"/>
                <a:ea typeface="宋体" panose="02010600030101010101" pitchFamily="2" charset="-122"/>
                <a:cs typeface="+mj-lt"/>
              </a:rPr>
              <a:t>除了上述技术之外</a:t>
            </a:r>
            <a:r>
              <a:rPr lang="zh-CN" altLang="zh-CN" spc="-130" dirty="0">
                <a:solidFill>
                  <a:schemeClr val="tx2">
                    <a:lumMod val="75000"/>
                    <a:lumOff val="25000"/>
                  </a:schemeClr>
                </a:solidFill>
                <a:latin typeface="+mj-lt"/>
                <a:ea typeface="宋体" panose="02010600030101010101" pitchFamily="2" charset="-122"/>
                <a:cs typeface="+mj-lt"/>
              </a:rPr>
              <a:t>，</a:t>
            </a:r>
            <a:r>
              <a:rPr lang="zh-CN" altLang="zh-CN" dirty="0">
                <a:solidFill>
                  <a:schemeClr val="tx2">
                    <a:lumMod val="75000"/>
                    <a:lumOff val="25000"/>
                  </a:schemeClr>
                </a:solidFill>
                <a:latin typeface="+mj-lt"/>
                <a:ea typeface="宋体" panose="02010600030101010101" pitchFamily="2" charset="-122"/>
                <a:cs typeface="+mj-lt"/>
              </a:rPr>
              <a:t>大数据技术还涉及大数据采集</a:t>
            </a:r>
            <a:r>
              <a:rPr lang="zh-CN" altLang="zh-CN" spc="-130" dirty="0">
                <a:solidFill>
                  <a:schemeClr val="tx2">
                    <a:lumMod val="75000"/>
                    <a:lumOff val="25000"/>
                  </a:schemeClr>
                </a:solidFill>
                <a:latin typeface="+mj-lt"/>
                <a:ea typeface="宋体" panose="02010600030101010101" pitchFamily="2" charset="-122"/>
                <a:cs typeface="+mj-lt"/>
              </a:rPr>
              <a:t>、</a:t>
            </a:r>
            <a:r>
              <a:rPr lang="zh-CN" altLang="zh-CN" dirty="0">
                <a:solidFill>
                  <a:schemeClr val="tx2">
                    <a:lumMod val="75000"/>
                    <a:lumOff val="25000"/>
                  </a:schemeClr>
                </a:solidFill>
                <a:latin typeface="+mj-lt"/>
                <a:ea typeface="宋体" panose="02010600030101010101" pitchFamily="2" charset="-122"/>
                <a:cs typeface="+mj-lt"/>
              </a:rPr>
              <a:t>存储</a:t>
            </a:r>
            <a:r>
              <a:rPr lang="zh-CN" altLang="zh-CN" spc="-130" dirty="0">
                <a:solidFill>
                  <a:schemeClr val="tx2">
                    <a:lumMod val="75000"/>
                    <a:lumOff val="25000"/>
                  </a:schemeClr>
                </a:solidFill>
                <a:latin typeface="+mj-lt"/>
                <a:ea typeface="宋体" panose="02010600030101010101" pitchFamily="2" charset="-122"/>
                <a:cs typeface="+mj-lt"/>
              </a:rPr>
              <a:t>、</a:t>
            </a:r>
            <a:r>
              <a:rPr lang="zh-CN" altLang="zh-CN" dirty="0">
                <a:solidFill>
                  <a:schemeClr val="tx2">
                    <a:lumMod val="75000"/>
                    <a:lumOff val="25000"/>
                  </a:schemeClr>
                </a:solidFill>
                <a:latin typeface="+mj-lt"/>
                <a:ea typeface="宋体" panose="02010600030101010101" pitchFamily="2" charset="-122"/>
                <a:cs typeface="+mj-lt"/>
              </a:rPr>
              <a:t>数据加密</a:t>
            </a:r>
            <a:r>
              <a:rPr lang="zh-CN" altLang="zh-CN" spc="-130" dirty="0">
                <a:solidFill>
                  <a:schemeClr val="tx2">
                    <a:lumMod val="75000"/>
                    <a:lumOff val="25000"/>
                  </a:schemeClr>
                </a:solidFill>
                <a:latin typeface="+mj-lt"/>
                <a:ea typeface="宋体" panose="02010600030101010101" pitchFamily="2" charset="-122"/>
                <a:cs typeface="+mj-lt"/>
              </a:rPr>
              <a:t>、</a:t>
            </a:r>
            <a:r>
              <a:rPr lang="zh-CN" altLang="zh-CN" dirty="0">
                <a:solidFill>
                  <a:schemeClr val="tx2">
                    <a:lumMod val="75000"/>
                    <a:lumOff val="25000"/>
                  </a:schemeClr>
                </a:solidFill>
                <a:latin typeface="+mj-lt"/>
                <a:ea typeface="宋体" panose="02010600030101010101" pitchFamily="2" charset="-122"/>
                <a:cs typeface="+mj-lt"/>
              </a:rPr>
              <a:t>数据集成、数据传输等其他多种技术。</a:t>
            </a:r>
            <a:endParaRPr lang="zh-CN" altLang="zh-CN" dirty="0">
              <a:solidFill>
                <a:schemeClr val="tx2">
                  <a:lumMod val="75000"/>
                  <a:lumOff val="25000"/>
                </a:schemeClr>
              </a:solidFill>
              <a:latin typeface="+mj-lt"/>
              <a:ea typeface="宋体" panose="02010600030101010101" pitchFamily="2" charset="-122"/>
              <a:cs typeface="+mj-lt"/>
            </a:endParaRPr>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27465" cy="47364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a:t>
            </a:r>
            <a:r>
              <a:rPr lang="zh-CN" altLang="en-US" sz="2300" dirty="0" smtClean="0">
                <a:solidFill>
                  <a:schemeClr val="tx2">
                    <a:lumMod val="75000"/>
                    <a:lumOff val="25000"/>
                  </a:schemeClr>
                </a:solidFill>
                <a:ea typeface="黑体" panose="02010609060101010101" pitchFamily="49" charset="-122"/>
                <a:cs typeface="+mn-lt"/>
                <a:sym typeface="+mn-ea"/>
              </a:rPr>
              <a:t>分片（续）</a:t>
            </a:r>
            <a:r>
              <a:rPr lang="en-US" altLang="zh-CN" sz="2300" dirty="0" smtClean="0">
                <a:solidFill>
                  <a:schemeClr val="tx2">
                    <a:lumMod val="75000"/>
                    <a:lumOff val="25000"/>
                  </a:schemeClr>
                </a:solidFill>
                <a:ea typeface="黑体" panose="02010609060101010101" pitchFamily="49" charset="-122"/>
                <a:cs typeface="+mn-lt"/>
                <a:sym typeface="+mn-ea"/>
              </a:rPr>
              <a:t> </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与关系数据库不同的是，NoSQL 数据库中的分片处理并不是应用系统的程序员通过编写代码的方式自行处理，而是由数据库系统提供统一的自动分片功能进行处理，减轻了开发者的编程负担。</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分片处理的优点如下</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（1）负载均衡。</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（2）提高 NoSQL 数据库的读/写性能，尤其是读取性能。</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（3）提高 NoSQL 数据库的故障恢复能力。当某一个节点发生故障时，只有访问该节点数据的用户才受影响，其他用户可以正常访问其他节点。</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24940"/>
            <a:ext cx="8927465" cy="44748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复制</a:t>
            </a:r>
            <a:r>
              <a:rPr lang="en-US" altLang="zh-CN" sz="2300" dirty="0" smtClean="0">
                <a:solidFill>
                  <a:schemeClr val="tx2">
                    <a:lumMod val="75000"/>
                    <a:lumOff val="25000"/>
                  </a:schemeClr>
                </a:solidFill>
                <a:ea typeface="黑体" panose="02010609060101010101" pitchFamily="49" charset="-122"/>
                <a:cs typeface="+mn-lt"/>
                <a:sym typeface="+mn-ea"/>
              </a:rPr>
              <a:t> </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复制分为主从复制和对等复制两种</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（1）主从复制</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Symbol" panose="05050102010706020507" charset="0"/>
              </a:rPr>
              <a:t> </a:t>
            </a:r>
            <a:r>
              <a:rPr lang="en-US" altLang="zh-CN" sz="2200" dirty="0" smtClean="0">
                <a:solidFill>
                  <a:schemeClr val="tx1"/>
                </a:solidFill>
                <a:ea typeface="宋体" panose="02010600030101010101" pitchFamily="2" charset="-122"/>
                <a:cs typeface="+mn-lt"/>
                <a:sym typeface="+mn-ea"/>
              </a:rPr>
              <a:t>“主从复制”指将数据复制到多个节点，</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solidFill>
                  <a:schemeClr val="tx1"/>
                </a:solidFill>
                <a:ea typeface="宋体" panose="02010600030101010101" pitchFamily="2" charset="-122"/>
                <a:cs typeface="+mn-lt"/>
                <a:sym typeface="+mn-ea"/>
              </a:rPr>
              <a:t>其中一个节点叫作“Master”节点（主节点/首要节点），用来存放权威数据，并负责处理数据更新操作；</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solidFill>
                  <a:schemeClr val="tx1"/>
                </a:solidFill>
                <a:ea typeface="宋体" panose="02010600030101010101" pitchFamily="2" charset="-122"/>
                <a:cs typeface="+mn-lt"/>
                <a:sym typeface="+mn-ea"/>
              </a:rPr>
              <a:t>其余节点叫作“Slave”节点（从节点/次要节点），用户可以读取从节点的数据，但不能直接更新它，从节点的数据通过复制技术与主节点数据保持一致，如图 6-14 所示。</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image143.png"/>
          <p:cNvPicPr>
            <a:picLocks noChangeAspect="1"/>
          </p:cNvPicPr>
          <p:nvPr/>
        </p:nvPicPr>
        <p:blipFill>
          <a:blip r:embed="rId1" cstate="print"/>
          <a:stretch>
            <a:fillRect/>
          </a:stretch>
        </p:blipFill>
        <p:spPr>
          <a:xfrm>
            <a:off x="2313940" y="1908175"/>
            <a:ext cx="6664325" cy="4737735"/>
          </a:xfrm>
          <a:prstGeom prst="rect">
            <a:avLst/>
          </a:prstGeom>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92710" y="1424940"/>
            <a:ext cx="7056755" cy="8216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3"/>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4"/>
            </p:custDataLst>
          </p:nvPr>
        </p:nvSpPr>
        <p:spPr>
          <a:xfrm>
            <a:off x="147955" y="1910715"/>
            <a:ext cx="2830830" cy="18935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复制（续）</a:t>
            </a:r>
            <a:r>
              <a:rPr lang="en-US" altLang="zh-CN" sz="2300" dirty="0" smtClean="0">
                <a:solidFill>
                  <a:schemeClr val="tx2">
                    <a:lumMod val="75000"/>
                    <a:lumOff val="25000"/>
                  </a:schemeClr>
                </a:solidFill>
                <a:ea typeface="黑体" panose="02010609060101010101" pitchFamily="49" charset="-122"/>
                <a:cs typeface="+mn-lt"/>
                <a:sym typeface="+mn-ea"/>
              </a:rPr>
              <a:t> </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复制分为主从复制和对等复制两种</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（1）主从复制</a:t>
            </a:r>
            <a:endParaRPr lang="zh-CN" altLang="en-US" sz="2200" dirty="0" smtClean="0">
              <a:solidFill>
                <a:schemeClr val="tx1"/>
              </a:solidFill>
              <a:ea typeface="宋体" panose="02010600030101010101" pitchFamily="2" charset="-122"/>
              <a:cs typeface="+mn-lt"/>
              <a:sym typeface="+mn-ea"/>
            </a:endParaRPr>
          </a:p>
        </p:txBody>
      </p:sp>
      <p:sp>
        <p:nvSpPr>
          <p:cNvPr id="8" name="TextBox 7"/>
          <p:cNvSpPr txBox="1"/>
          <p:nvPr>
            <p:custDataLst>
              <p:tags r:id="rId5"/>
            </p:custDataLst>
          </p:nvPr>
        </p:nvSpPr>
        <p:spPr>
          <a:xfrm>
            <a:off x="255270" y="5375910"/>
            <a:ext cx="2058035"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6-14 </a:t>
            </a:r>
            <a:r>
              <a:rPr lang="en-US" altLang="zh-CN" sz="2000" dirty="0"/>
              <a:t>主从复制</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838960"/>
            <a:ext cx="8846185" cy="421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复制</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复制分为主从复制和对等复制两种</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（1）主从复制</a:t>
            </a:r>
            <a:r>
              <a:rPr lang="zh-CN" altLang="en-US" sz="2200" dirty="0" smtClean="0">
                <a:solidFill>
                  <a:schemeClr val="tx1"/>
                </a:solidFill>
                <a:ea typeface="宋体" panose="02010600030101010101" pitchFamily="2" charset="-122"/>
                <a:cs typeface="+mn-lt"/>
                <a:sym typeface="+mn-ea"/>
              </a:rPr>
              <a:t>（续）</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主从复制技术的优点体现在从节点，而不是主节点。也就是说，主从复制技术可以提高读取操作的性能，而对写入操作的帮助不大。</a:t>
            </a:r>
            <a:endParaRPr lang="zh-CN" altLang="en-US"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zh-CN" altLang="en-US" sz="2100" dirty="0" smtClean="0">
                <a:solidFill>
                  <a:schemeClr val="tx1"/>
                </a:solidFill>
                <a:ea typeface="宋体" panose="02010600030101010101" pitchFamily="2" charset="-122"/>
                <a:cs typeface="+mn-lt"/>
                <a:sym typeface="+mn-ea"/>
              </a:rPr>
              <a:t>①  可以提高读取性能，但其写入性能仍受主节点的限制。</a:t>
            </a:r>
            <a:endParaRPr lang="zh-CN" altLang="en-US"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zh-CN" altLang="en-US" sz="2100" dirty="0" smtClean="0">
                <a:solidFill>
                  <a:schemeClr val="tx1"/>
                </a:solidFill>
                <a:ea typeface="宋体" panose="02010600030101010101" pitchFamily="2" charset="-122"/>
                <a:cs typeface="+mn-lt"/>
                <a:sym typeface="+mn-ea"/>
              </a:rPr>
              <a:t> ②  可以提高读取操作的故障恢复能力，但其写入操作仍受主节点的影响</a:t>
            </a:r>
            <a:r>
              <a:rPr lang="zh-CN" altLang="en-US" sz="2100" baseline="30000" dirty="0" smtClean="0">
                <a:solidFill>
                  <a:schemeClr val="tx1"/>
                </a:solidFill>
                <a:ea typeface="宋体" panose="02010600030101010101" pitchFamily="2" charset="-122"/>
                <a:cs typeface="+mn-lt"/>
                <a:sym typeface="+mn-ea"/>
              </a:rPr>
              <a:t>①</a:t>
            </a:r>
            <a:r>
              <a:rPr lang="zh-CN" altLang="en-US" sz="2100" dirty="0" smtClean="0">
                <a:solidFill>
                  <a:schemeClr val="tx1"/>
                </a:solidFill>
                <a:ea typeface="宋体" panose="02010600030101010101" pitchFamily="2" charset="-122"/>
                <a:cs typeface="+mn-lt"/>
                <a:sym typeface="+mn-ea"/>
              </a:rPr>
              <a:t>。</a:t>
            </a:r>
            <a:endParaRPr lang="zh-CN" altLang="en-US"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显然，主从复制技术的缺点为主节点仍然是整个系统的瓶颈，主从复制也会带来新的问题—数据不一致性。</a:t>
            </a:r>
            <a:endParaRPr lang="zh-CN" altLang="en-US" sz="2100" dirty="0" smtClean="0">
              <a:solidFill>
                <a:schemeClr val="tx1"/>
              </a:solidFill>
              <a:ea typeface="宋体" panose="02010600030101010101" pitchFamily="2" charset="-122"/>
              <a:cs typeface="+mn-lt"/>
              <a:sym typeface="+mn-ea"/>
            </a:endParaRPr>
          </a:p>
        </p:txBody>
      </p:sp>
      <p:sp>
        <p:nvSpPr>
          <p:cNvPr id="5" name="文本框 4"/>
          <p:cNvSpPr txBox="1"/>
          <p:nvPr/>
        </p:nvSpPr>
        <p:spPr>
          <a:xfrm>
            <a:off x="347345" y="6158865"/>
            <a:ext cx="8263890" cy="398780"/>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sym typeface="+mn-ea"/>
              </a:rPr>
              <a:t>① </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有时采用主节点的热备份（Hot Backup）方法提高主节点的容错能力。 </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910715"/>
            <a:ext cx="8846185" cy="38849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复制</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复制分为主从复制和对等复制两种</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（2）</a:t>
            </a:r>
            <a:r>
              <a:rPr lang="zh-CN" altLang="en-US" sz="2200" dirty="0" smtClean="0">
                <a:solidFill>
                  <a:schemeClr val="tx1"/>
                </a:solidFill>
                <a:ea typeface="宋体" panose="02010600030101010101" pitchFamily="2" charset="-122"/>
                <a:cs typeface="+mn-lt"/>
                <a:sym typeface="+mn-ea"/>
              </a:rPr>
              <a:t>对等</a:t>
            </a:r>
            <a:r>
              <a:rPr lang="en-US" altLang="zh-CN" sz="2200" dirty="0" smtClean="0">
                <a:solidFill>
                  <a:schemeClr val="tx1"/>
                </a:solidFill>
                <a:ea typeface="宋体" panose="02010600030101010101" pitchFamily="2" charset="-122"/>
                <a:cs typeface="+mn-lt"/>
                <a:sym typeface="+mn-ea"/>
              </a:rPr>
              <a:t>复制</a:t>
            </a:r>
            <a:endParaRPr lang="en-US" altLang="zh-CN"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“对等复制”指在复制操作中，不存在“主节点”的概念，所有“副本”的地位等同，都可以接收写入请求，如图 6-15 所示。</a:t>
            </a:r>
            <a:endParaRPr lang="zh-CN" altLang="en-US"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因此，如果对等复制中丢失某一个副本或某个节点发生故障，不会影响整个NoSQL数据库。</a:t>
            </a:r>
            <a:endParaRPr lang="zh-CN" altLang="en-US"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100" dirty="0" smtClean="0">
                <a:solidFill>
                  <a:schemeClr val="tx1"/>
                </a:solidFill>
                <a:ea typeface="宋体" panose="02010600030101010101" pitchFamily="2" charset="-122"/>
                <a:cs typeface="+mn-lt"/>
                <a:sym typeface="+mn-ea"/>
              </a:rPr>
              <a:t> </a:t>
            </a:r>
            <a:r>
              <a:rPr lang="en-US" altLang="zh-CN" sz="2100" dirty="0" smtClean="0">
                <a:solidFill>
                  <a:schemeClr val="tx1"/>
                </a:solidFill>
                <a:ea typeface="宋体" panose="02010600030101010101" pitchFamily="2" charset="-122"/>
                <a:cs typeface="+mn-lt"/>
                <a:sym typeface="+mn-ea"/>
              </a:rPr>
              <a:t>           </a:t>
            </a:r>
            <a:r>
              <a:rPr lang="en-US" altLang="zh-CN" sz="2100" dirty="0" smtClean="0">
                <a:ea typeface="宋体" panose="02010600030101010101" pitchFamily="2" charset="-122"/>
                <a:cs typeface="+mn-lt"/>
                <a:sym typeface="Symbol" panose="05050102010706020507" charset="0"/>
              </a:rPr>
              <a:t> </a:t>
            </a:r>
            <a:r>
              <a:rPr lang="zh-CN" altLang="en-US" sz="2100" dirty="0" smtClean="0">
                <a:solidFill>
                  <a:schemeClr val="tx1"/>
                </a:solidFill>
                <a:ea typeface="宋体" panose="02010600030101010101" pitchFamily="2" charset="-122"/>
                <a:cs typeface="+mn-lt"/>
                <a:sym typeface="+mn-ea"/>
              </a:rPr>
              <a:t>对等复制的主要缺点是数据一致性问题的处理更加复杂，容易导致“写入冲突”现象</a:t>
            </a:r>
            <a:r>
              <a:rPr lang="zh-CN" altLang="en-US" sz="2100" baseline="30000" dirty="0" smtClean="0">
                <a:solidFill>
                  <a:schemeClr val="tx1"/>
                </a:solidFill>
                <a:latin typeface="宋体" panose="02010600030101010101" pitchFamily="2" charset="-122"/>
                <a:ea typeface="宋体" panose="02010600030101010101" pitchFamily="2" charset="-122"/>
                <a:cs typeface="+mn-lt"/>
                <a:sym typeface="+mn-ea"/>
              </a:rPr>
              <a:t>②</a:t>
            </a:r>
            <a:r>
              <a:rPr lang="zh-CN" altLang="en-US" sz="2100" dirty="0" smtClean="0">
                <a:solidFill>
                  <a:schemeClr val="tx1"/>
                </a:solidFill>
                <a:latin typeface="宋体" panose="02010600030101010101" pitchFamily="2" charset="-122"/>
                <a:ea typeface="宋体" panose="02010600030101010101" pitchFamily="2" charset="-122"/>
                <a:cs typeface="+mn-lt"/>
                <a:sym typeface="+mn-ea"/>
              </a:rPr>
              <a:t>。</a:t>
            </a:r>
            <a:endParaRPr lang="zh-CN" altLang="en-US" sz="2100" dirty="0" smtClean="0">
              <a:solidFill>
                <a:schemeClr val="tx1"/>
              </a:solidFill>
              <a:latin typeface="宋体" panose="02010600030101010101" pitchFamily="2" charset="-122"/>
              <a:ea typeface="宋体" panose="02010600030101010101" pitchFamily="2" charset="-122"/>
              <a:cs typeface="+mn-lt"/>
              <a:sym typeface="+mn-ea"/>
            </a:endParaRPr>
          </a:p>
        </p:txBody>
      </p:sp>
      <p:sp>
        <p:nvSpPr>
          <p:cNvPr id="5" name="文本框 4"/>
          <p:cNvSpPr txBox="1"/>
          <p:nvPr/>
        </p:nvSpPr>
        <p:spPr>
          <a:xfrm>
            <a:off x="347345" y="6158865"/>
            <a:ext cx="8263890" cy="398780"/>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sym typeface="+mn-ea"/>
              </a:rPr>
              <a:t>② </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两个用户同时更新同一条记录的不同副本</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endParaRPr lang="zh-CN" altLang="en-US"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465195" y="1378585"/>
            <a:ext cx="5433060" cy="4554855"/>
          </a:xfrm>
          <a:prstGeom prst="rect">
            <a:avLst/>
          </a:prstGeom>
          <a:noFill/>
          <a:ln>
            <a:noFill/>
          </a:ln>
        </p:spPr>
      </p:pic>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2"/>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分片技术与复制技术</a:t>
            </a:r>
            <a:endParaRPr lang="en-US" altLang="zh-CN" sz="2200" dirty="0" smtClean="0">
              <a:solidFill>
                <a:schemeClr val="tx1"/>
              </a:solidFill>
              <a:ea typeface="宋体" panose="02010600030101010101" pitchFamily="2" charset="-122"/>
              <a:cs typeface="+mn-lt"/>
              <a:sym typeface="+mn-ea"/>
            </a:endParaRPr>
          </a:p>
        </p:txBody>
      </p:sp>
      <p:sp>
        <p:nvSpPr>
          <p:cNvPr id="4" name="Rectangle 3"/>
          <p:cNvSpPr>
            <a:spLocks noGrp="1" noRot="1"/>
          </p:cNvSpPr>
          <p:nvPr>
            <p:custDataLst>
              <p:tags r:id="rId3"/>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4"/>
            </p:custDataLst>
          </p:nvPr>
        </p:nvSpPr>
        <p:spPr>
          <a:xfrm>
            <a:off x="147955" y="1910715"/>
            <a:ext cx="3317240" cy="18141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复制</a:t>
            </a:r>
            <a:endParaRPr lang="en-US" altLang="zh-CN"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复制分为主从复制和对等复制两种</a:t>
            </a:r>
            <a:r>
              <a:rPr lang="zh-CN" altLang="en-US" sz="2200" dirty="0" smtClean="0">
                <a:solidFill>
                  <a:schemeClr val="tx1"/>
                </a:solidFill>
                <a:ea typeface="黑体" panose="02010609060101010101" pitchFamily="49" charset="-122"/>
                <a:cs typeface="+mn-lt"/>
                <a:sym typeface="+mn-ea"/>
              </a:rPr>
              <a:t>：</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宋体" panose="02010600030101010101" pitchFamily="2" charset="-122"/>
                <a:cs typeface="+mn-lt"/>
                <a:sym typeface="+mn-ea"/>
              </a:rPr>
              <a:t>        （2）</a:t>
            </a:r>
            <a:r>
              <a:rPr lang="zh-CN" altLang="en-US" sz="2200" dirty="0" smtClean="0">
                <a:solidFill>
                  <a:schemeClr val="tx1"/>
                </a:solidFill>
                <a:ea typeface="宋体" panose="02010600030101010101" pitchFamily="2" charset="-122"/>
                <a:cs typeface="+mn-lt"/>
                <a:sym typeface="+mn-ea"/>
              </a:rPr>
              <a:t>对等</a:t>
            </a:r>
            <a:r>
              <a:rPr lang="en-US" altLang="zh-CN" sz="2200" dirty="0" smtClean="0">
                <a:solidFill>
                  <a:schemeClr val="tx1"/>
                </a:solidFill>
                <a:ea typeface="宋体" panose="02010600030101010101" pitchFamily="2" charset="-122"/>
                <a:cs typeface="+mn-lt"/>
                <a:sym typeface="+mn-ea"/>
              </a:rPr>
              <a:t>复制</a:t>
            </a:r>
            <a:r>
              <a:rPr lang="zh-CN" altLang="en-US" sz="2200" dirty="0" smtClean="0">
                <a:solidFill>
                  <a:schemeClr val="tx1"/>
                </a:solidFill>
                <a:ea typeface="宋体" panose="02010600030101010101" pitchFamily="2" charset="-122"/>
                <a:cs typeface="+mn-lt"/>
                <a:sym typeface="+mn-ea"/>
              </a:rPr>
              <a:t>（续）</a:t>
            </a:r>
            <a:endParaRPr lang="zh-CN" altLang="en-US" sz="2200" dirty="0" smtClean="0">
              <a:solidFill>
                <a:schemeClr val="tx1"/>
              </a:solidFill>
              <a:latin typeface="宋体" panose="02010600030101010101" pitchFamily="2" charset="-122"/>
              <a:ea typeface="宋体" panose="02010600030101010101" pitchFamily="2" charset="-122"/>
              <a:cs typeface="+mn-lt"/>
              <a:sym typeface="+mn-ea"/>
            </a:endParaRPr>
          </a:p>
        </p:txBody>
      </p:sp>
      <p:sp>
        <p:nvSpPr>
          <p:cNvPr id="8" name="TextBox 7"/>
          <p:cNvSpPr txBox="1"/>
          <p:nvPr>
            <p:custDataLst>
              <p:tags r:id="rId5"/>
            </p:custDataLst>
          </p:nvPr>
        </p:nvSpPr>
        <p:spPr>
          <a:xfrm>
            <a:off x="1116330" y="4012565"/>
            <a:ext cx="2058035"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6-15 </a:t>
            </a:r>
            <a:r>
              <a:rPr lang="en-US" altLang="zh-CN" sz="2000" dirty="0"/>
              <a:t>对等复制</a:t>
            </a:r>
            <a:endParaRPr lang="en-US" altLang="zh-CN" sz="2000" dirty="0"/>
          </a:p>
        </p:txBody>
      </p:sp>
      <p:sp>
        <p:nvSpPr>
          <p:cNvPr id="6" name="文本框 5"/>
          <p:cNvSpPr txBox="1"/>
          <p:nvPr/>
        </p:nvSpPr>
        <p:spPr>
          <a:xfrm>
            <a:off x="146685" y="5082540"/>
            <a:ext cx="6510020" cy="1614805"/>
          </a:xfrm>
          <a:prstGeom prst="rect">
            <a:avLst/>
          </a:prstGeom>
          <a:noFill/>
        </p:spPr>
        <p:txBody>
          <a:bodyPr wrap="square" rtlCol="0">
            <a:noAutofit/>
          </a:bodyPr>
          <a:p>
            <a:r>
              <a:rPr sz="2000">
                <a:solidFill>
                  <a:schemeClr val="tx1"/>
                </a:solidFill>
                <a:latin typeface="华文新魏" panose="02010800040101010101" charset="-122"/>
                <a:ea typeface="华文新魏" panose="02010800040101010101" charset="-122"/>
                <a:cs typeface="华文新魏" panose="02010800040101010101" charset="-122"/>
              </a:rPr>
              <a:t>总之，分片技术与复制技术具有各自的优缺点。因此，NoSQL 数据库中往往综合运用上述两种不同技术。以列数据库为例，设置 3 为复制因子，将每个分片数据存放在 3 个节点中，当某个节点发生故障时，可以用另两个节点之一替代此节点。</a:t>
            </a:r>
            <a:endParaRPr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checkerboard(across)">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695450"/>
            <a:ext cx="8869680" cy="8858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 </a:t>
            </a:r>
            <a:r>
              <a:rPr sz="2300" dirty="0" smtClean="0">
                <a:solidFill>
                  <a:schemeClr val="tx2">
                    <a:lumMod val="75000"/>
                    <a:lumOff val="25000"/>
                  </a:schemeClr>
                </a:solidFill>
                <a:ea typeface="黑体" panose="02010609060101010101" pitchFamily="49" charset="-122"/>
                <a:cs typeface="+mn-lt"/>
                <a:sym typeface="+mn-ea"/>
              </a:rPr>
              <a:t>MongoDB 是 10gen 公司开发的一款 Key-Document 类的 NoSQL 数据库，如图 6-16所示。</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endParaRPr lang="zh-CN" altLang="en-US" sz="2100" dirty="0" smtClean="0">
              <a:solidFill>
                <a:schemeClr val="tx1"/>
              </a:solidFill>
              <a:latin typeface="宋体" panose="02010600030101010101" pitchFamily="2" charset="-122"/>
              <a:ea typeface="宋体" panose="02010600030101010101" pitchFamily="2" charset="-122"/>
              <a:cs typeface="+mn-lt"/>
              <a:sym typeface="+mn-ea"/>
            </a:endParaRPr>
          </a:p>
        </p:txBody>
      </p:sp>
      <p:pic>
        <p:nvPicPr>
          <p:cNvPr id="13" name="图片 12"/>
          <p:cNvPicPr>
            <a:picLocks noChangeAspect="1"/>
          </p:cNvPicPr>
          <p:nvPr/>
        </p:nvPicPr>
        <p:blipFill>
          <a:blip r:embed="rId4" cstate="print"/>
          <a:srcRect/>
          <a:stretch>
            <a:fillRect/>
          </a:stretch>
        </p:blipFill>
        <p:spPr bwMode="auto">
          <a:xfrm>
            <a:off x="2428910" y="2524774"/>
            <a:ext cx="6170487" cy="3996000"/>
          </a:xfrm>
          <a:prstGeom prst="rect">
            <a:avLst/>
          </a:prstGeom>
          <a:noFill/>
          <a:ln w="9525">
            <a:noFill/>
            <a:miter lim="800000"/>
            <a:headEnd/>
            <a:tailEnd/>
          </a:ln>
        </p:spPr>
      </p:pic>
      <p:sp>
        <p:nvSpPr>
          <p:cNvPr id="8" name="TextBox 7"/>
          <p:cNvSpPr txBox="1"/>
          <p:nvPr>
            <p:custDataLst>
              <p:tags r:id="rId5"/>
            </p:custDataLst>
          </p:nvPr>
        </p:nvSpPr>
        <p:spPr>
          <a:xfrm>
            <a:off x="614045" y="4012565"/>
            <a:ext cx="1546225" cy="101473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6-16 </a:t>
            </a:r>
            <a:r>
              <a:rPr lang="en-US" altLang="zh-CN" sz="2000" dirty="0"/>
              <a:t>MongoDB 官网</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838960"/>
            <a:ext cx="8869680" cy="39287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MongoDB 的优点</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由于 MongoDB 支持非常松散的数据结构（如</a:t>
            </a:r>
            <a:r>
              <a:rPr lang="en-US" altLang="zh-CN" sz="2200" dirty="0" smtClean="0">
                <a:solidFill>
                  <a:schemeClr val="tx1"/>
                </a:solidFill>
                <a:ea typeface="黑体" panose="02010609060101010101" pitchFamily="49" charset="-122"/>
                <a:cs typeface="+mn-lt"/>
                <a:sym typeface="+mn-ea"/>
              </a:rPr>
              <a:t> </a:t>
            </a:r>
            <a:r>
              <a:rPr lang="zh-CN" altLang="en-US" sz="2200" dirty="0" smtClean="0">
                <a:solidFill>
                  <a:schemeClr val="tx1"/>
                </a:solidFill>
                <a:ea typeface="黑体" panose="02010609060101010101" pitchFamily="49" charset="-122"/>
                <a:cs typeface="+mn-lt"/>
                <a:sym typeface="+mn-ea"/>
              </a:rPr>
              <a:t>JSON 的</a:t>
            </a:r>
            <a:r>
              <a:rPr lang="en-US" altLang="zh-CN" sz="2200" dirty="0" smtClean="0">
                <a:solidFill>
                  <a:schemeClr val="tx1"/>
                </a:solidFill>
                <a:ea typeface="黑体" panose="02010609060101010101" pitchFamily="49" charset="-122"/>
                <a:cs typeface="+mn-lt"/>
                <a:sym typeface="+mn-ea"/>
              </a:rPr>
              <a:t> </a:t>
            </a:r>
            <a:r>
              <a:rPr lang="zh-CN" altLang="en-US" sz="2200" dirty="0" smtClean="0">
                <a:solidFill>
                  <a:schemeClr val="tx1"/>
                </a:solidFill>
                <a:ea typeface="黑体" panose="02010609060101010101" pitchFamily="49" charset="-122"/>
                <a:cs typeface="+mn-lt"/>
                <a:sym typeface="+mn-ea"/>
              </a:rPr>
              <a:t>BSON 等），在无需定义表结构的情况下，MongoDB 可以存储比较复杂的数据类型。</a:t>
            </a:r>
            <a:endParaRPr lang="zh-CN" altLang="en-US"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因此，MongoDB 具备的优点是不仅降低了程序代码与数据结构之间的耦合度，而且支持对数据进行灵活查询。</a:t>
            </a:r>
            <a:endParaRPr lang="zh-CN" altLang="en-US"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MongoDB 的数据查询语法类似于面向对象的查询语言，不仅可以实现关系数据库单表查询的多数功能，而且支持对数据建立索引。</a:t>
            </a:r>
            <a:endParaRPr lang="zh-CN" altLang="en-US"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除了上述优点外，MongoDB  还支持以下功能：</a:t>
            </a:r>
            <a:endParaRPr lang="zh-CN" altLang="en-US" sz="22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910715"/>
            <a:ext cx="8869680" cy="33089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MongoDB 的优点</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（1）</a:t>
            </a:r>
            <a:r>
              <a:rPr sz="2100" dirty="0" smtClean="0">
                <a:solidFill>
                  <a:schemeClr val="tx1"/>
                </a:solidFill>
                <a:ea typeface="黑体" panose="02010609060101010101" pitchFamily="49" charset="-122"/>
                <a:cs typeface="+mn-lt"/>
                <a:sym typeface="+mn-ea"/>
              </a:rPr>
              <a:t>面向集合存储，可以存储对象类型的数据。</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000" dirty="0" smtClean="0">
                <a:solidFill>
                  <a:schemeClr val="tx1"/>
                </a:solidFill>
                <a:ea typeface="黑体" panose="02010609060101010101" pitchFamily="49" charset="-122"/>
                <a:cs typeface="+mn-lt"/>
                <a:sym typeface="+mn-ea"/>
              </a:rPr>
              <a:t>          </a:t>
            </a:r>
            <a:r>
              <a:rPr lang="en-US" sz="2000" dirty="0" smtClean="0">
                <a:solidFill>
                  <a:schemeClr val="tx1"/>
                </a:solidFill>
                <a:ea typeface="黑体" panose="02010609060101010101" pitchFamily="49" charset="-122"/>
                <a:cs typeface="+mn-lt"/>
                <a:sym typeface="Symbol" panose="05050102010706020507" charset="0"/>
              </a:rPr>
              <a:t> </a:t>
            </a:r>
            <a:r>
              <a:rPr sz="2000" dirty="0" smtClean="0">
                <a:solidFill>
                  <a:schemeClr val="tx1"/>
                </a:solidFill>
                <a:ea typeface="宋体" panose="02010600030101010101" pitchFamily="2" charset="-122"/>
                <a:cs typeface="+mn-lt"/>
                <a:sym typeface="+mn-ea"/>
              </a:rPr>
              <a:t>在 MongoDB中数据被分组存储在集合中，集合类似于RDBMS中的表，一个集合中可存储无限多的文档。</a:t>
            </a:r>
            <a:endParaRPr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（2）</a:t>
            </a:r>
            <a:r>
              <a:rPr sz="2100" dirty="0" smtClean="0">
                <a:solidFill>
                  <a:schemeClr val="tx1"/>
                </a:solidFill>
                <a:ea typeface="黑体" panose="02010609060101010101" pitchFamily="49" charset="-122"/>
                <a:cs typeface="+mn-lt"/>
                <a:sym typeface="+mn-ea"/>
              </a:rPr>
              <a:t>支持完全索引，可以在任意属性上建立索引，包含内部对象。</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000" dirty="0" smtClean="0">
                <a:solidFill>
                  <a:schemeClr val="tx1"/>
                </a:solidFill>
                <a:ea typeface="黑体" panose="02010609060101010101" pitchFamily="49" charset="-122"/>
                <a:cs typeface="+mn-lt"/>
                <a:sym typeface="+mn-ea"/>
              </a:rPr>
              <a:t>          </a:t>
            </a:r>
            <a:r>
              <a:rPr lang="en-US" sz="2000" dirty="0" smtClean="0">
                <a:ea typeface="黑体" panose="02010609060101010101" pitchFamily="49" charset="-122"/>
                <a:cs typeface="+mn-lt"/>
                <a:sym typeface="Symbol" panose="05050102010706020507" charset="0"/>
              </a:rPr>
              <a:t> </a:t>
            </a:r>
            <a:r>
              <a:rPr sz="2000" dirty="0" smtClean="0">
                <a:solidFill>
                  <a:schemeClr val="tx1"/>
                </a:solidFill>
                <a:ea typeface="宋体" panose="02010600030101010101" pitchFamily="2" charset="-122"/>
                <a:cs typeface="+mn-lt"/>
                <a:sym typeface="+mn-ea"/>
              </a:rPr>
              <a:t>MongoDB的索引和 RDBMS 的索引基本相同，可以在指定属性、内部对象上创建索引以提高查询的速度。除此之外，MongoDB 还提供创建基于地理空间的索引能力。</a:t>
            </a:r>
            <a:endParaRPr sz="21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838960"/>
            <a:ext cx="8869680" cy="43732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1. MongoDB 的优点</a:t>
            </a:r>
            <a:r>
              <a:rPr lang="zh-CN" altLang="en-US" sz="2300" dirty="0" smtClean="0">
                <a:solidFill>
                  <a:schemeClr val="tx2">
                    <a:lumMod val="75000"/>
                    <a:lumOff val="25000"/>
                  </a:schemeClr>
                </a:solidFill>
                <a:ea typeface="黑体" panose="02010609060101010101" pitchFamily="49" charset="-122"/>
                <a:cs typeface="+mn-lt"/>
                <a:sym typeface="+mn-ea"/>
              </a:rPr>
              <a:t>（续）</a:t>
            </a:r>
            <a:endParaRPr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（3）</a:t>
            </a:r>
            <a:r>
              <a:rPr sz="2100" dirty="0" smtClean="0">
                <a:solidFill>
                  <a:schemeClr val="tx1"/>
                </a:solidFill>
                <a:latin typeface="黑体" panose="02010609060101010101" pitchFamily="49" charset="-122"/>
                <a:ea typeface="黑体" panose="02010609060101010101" pitchFamily="49" charset="-122"/>
                <a:cs typeface="+mn-lt"/>
                <a:sym typeface="+mn-ea"/>
              </a:rPr>
              <a:t>支持复制和数据恢复。</a:t>
            </a:r>
            <a:endParaRPr sz="2100" dirty="0" smtClean="0">
              <a:solidFill>
                <a:schemeClr val="tx1"/>
              </a:solidFill>
              <a:latin typeface="黑体" panose="02010609060101010101" pitchFamily="49" charset="-122"/>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000" dirty="0" smtClean="0">
                <a:ea typeface="黑体" panose="02010609060101010101" pitchFamily="49" charset="-122"/>
                <a:cs typeface="+mn-lt"/>
                <a:sym typeface="Symbol" panose="05050102010706020507" charset="0"/>
              </a:rPr>
              <a:t>           </a:t>
            </a:r>
            <a:r>
              <a:rPr sz="2000" dirty="0" smtClean="0">
                <a:solidFill>
                  <a:schemeClr val="tx1"/>
                </a:solidFill>
                <a:ea typeface="宋体" panose="02010600030101010101" pitchFamily="2" charset="-122"/>
                <a:cs typeface="+mn-lt"/>
                <a:sym typeface="+mn-ea"/>
              </a:rPr>
              <a:t>MongoDB 支持主从复制机制，可以实现数据备份、故障恢复、读扩展等功能。而基于副本集的复制机制提供了自动故障恢复的功能，能够确保集群数据不会丢失。</a:t>
            </a:r>
            <a:endParaRPr sz="20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（4）</a:t>
            </a:r>
            <a:r>
              <a:rPr sz="2100" dirty="0" smtClean="0">
                <a:solidFill>
                  <a:schemeClr val="tx1"/>
                </a:solidFill>
                <a:latin typeface="黑体" panose="02010609060101010101" pitchFamily="49" charset="-122"/>
                <a:ea typeface="黑体" panose="02010609060101010101" pitchFamily="49" charset="-122"/>
                <a:cs typeface="+mn-lt"/>
                <a:sym typeface="+mn-ea"/>
              </a:rPr>
              <a:t>采用二进制数据存储和自动处理分片，处理效率高，可扩展性好，负载均衡能力强。</a:t>
            </a:r>
            <a:endParaRPr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（5）</a:t>
            </a:r>
            <a:r>
              <a:rPr sz="2100" dirty="0" smtClean="0">
                <a:solidFill>
                  <a:schemeClr val="tx1"/>
                </a:solidFill>
                <a:latin typeface="黑体" panose="02010609060101010101" pitchFamily="49" charset="-122"/>
                <a:ea typeface="黑体" panose="02010609060101010101" pitchFamily="49" charset="-122"/>
                <a:cs typeface="+mn-lt"/>
                <a:sym typeface="+mn-ea"/>
              </a:rPr>
              <a:t>编程方便。</a:t>
            </a:r>
            <a:endParaRPr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000" dirty="0" smtClean="0">
                <a:ea typeface="黑体" panose="02010609060101010101" pitchFamily="49" charset="-122"/>
                <a:cs typeface="+mn-lt"/>
                <a:sym typeface="Symbol" panose="05050102010706020507" charset="0"/>
              </a:rPr>
              <a:t>           </a:t>
            </a:r>
            <a:r>
              <a:rPr sz="2000" dirty="0" smtClean="0">
                <a:solidFill>
                  <a:schemeClr val="tx1"/>
                </a:solidFill>
                <a:ea typeface="宋体" panose="02010600030101010101" pitchFamily="2" charset="-122"/>
                <a:cs typeface="+mn-lt"/>
                <a:sym typeface="+mn-ea"/>
              </a:rPr>
              <a:t>支持 Perl、PHP、Java、C#、JavaScript、Ruby、C 语言和 C++的驱动程序，MongoDB  提供了当前所有主流开发语言的数据库驱动包，开发人员使用任何一种主流开发语言都可以轻松编程，访问 MongoDB  数据库。</a:t>
            </a:r>
            <a:endParaRPr sz="20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21920" y="723900"/>
            <a:ext cx="8905240" cy="232219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Hadoop 生态系统</a:t>
            </a:r>
            <a:endPar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b="1" dirty="0" smtClean="0">
                <a:solidFill>
                  <a:srgbClr val="0070C0"/>
                </a:solidFill>
                <a:ea typeface="宋体" panose="02010600030101010101" pitchFamily="2" charset="-122"/>
                <a:cs typeface="+mn-lt"/>
                <a:sym typeface="+mn-ea"/>
              </a:rPr>
              <a:t> </a:t>
            </a:r>
            <a:r>
              <a:rPr lang="en-US" altLang="zh-CN" sz="2200" b="1" dirty="0" smtClean="0">
                <a:solidFill>
                  <a:srgbClr val="134AD5"/>
                </a:solidFill>
                <a:ea typeface="黑体" panose="02010609060101010101" pitchFamily="49" charset="-122"/>
                <a:cs typeface="+mn-lt"/>
                <a:sym typeface="+mn-ea"/>
              </a:rPr>
              <a:t> * </a:t>
            </a:r>
            <a:r>
              <a:rPr sz="2200" dirty="0" smtClean="0">
                <a:solidFill>
                  <a:srgbClr val="134AD5"/>
                </a:solidFill>
                <a:ea typeface="黑体" panose="02010609060101010101" pitchFamily="49" charset="-122"/>
                <a:cs typeface="+mn-lt"/>
              </a:rPr>
              <a:t>是由Apache基金会管理的一组开源工具和服务，专门为处理和分析大规模数据而设计</a:t>
            </a:r>
            <a:r>
              <a:rPr lang="zh-CN" sz="2200" dirty="0" smtClean="0">
                <a:solidFill>
                  <a:srgbClr val="134AD5"/>
                </a:solidFill>
                <a:ea typeface="黑体" panose="02010609060101010101" pitchFamily="49" charset="-122"/>
                <a:cs typeface="+mn-lt"/>
              </a:rPr>
              <a:t>，由</a:t>
            </a:r>
            <a:r>
              <a:rPr sz="2200" dirty="0" smtClean="0">
                <a:solidFill>
                  <a:srgbClr val="134AD5"/>
                </a:solidFill>
                <a:ea typeface="黑体" panose="02010609060101010101" pitchFamily="49" charset="-122"/>
                <a:cs typeface="+mn-lt"/>
                <a:sym typeface="+mn-ea"/>
              </a:rPr>
              <a:t>Apache 的Hadoop项目</a:t>
            </a:r>
            <a:r>
              <a:rPr lang="zh-CN" sz="2200" dirty="0" smtClean="0">
                <a:solidFill>
                  <a:srgbClr val="134AD5"/>
                </a:solidFill>
                <a:ea typeface="黑体" panose="02010609060101010101" pitchFamily="49" charset="-122"/>
                <a:cs typeface="+mn-lt"/>
                <a:sym typeface="+mn-ea"/>
              </a:rPr>
              <a:t>逐步发展而来。</a:t>
            </a:r>
            <a:endParaRPr sz="2200"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600"/>
              </a:spcBef>
              <a:buSzTx/>
              <a:buFont typeface="Wingdings" panose="05000000000000000000" pitchFamily="2" charset="2"/>
              <a:buNone/>
            </a:pPr>
            <a:r>
              <a:rPr lang="en-US" sz="2200" dirty="0" smtClean="0">
                <a:solidFill>
                  <a:srgbClr val="134AD5"/>
                </a:solidFill>
                <a:ea typeface="黑体" panose="02010609060101010101" pitchFamily="49" charset="-122"/>
                <a:cs typeface="+mn-lt"/>
                <a:sym typeface="+mn-ea"/>
              </a:rPr>
              <a:t>  * </a:t>
            </a:r>
            <a:r>
              <a:rPr lang="zh-CN" altLang="en-US" sz="2200" dirty="0" smtClean="0">
                <a:solidFill>
                  <a:srgbClr val="134AD5"/>
                </a:solidFill>
                <a:ea typeface="黑体" panose="02010609060101010101" pitchFamily="49" charset="-122"/>
                <a:cs typeface="+mn-lt"/>
                <a:sym typeface="+mn-ea"/>
              </a:rPr>
              <a:t>如</a:t>
            </a:r>
            <a:r>
              <a:rPr sz="2200" dirty="0" smtClean="0">
                <a:solidFill>
                  <a:srgbClr val="134AD5"/>
                </a:solidFill>
                <a:ea typeface="黑体" panose="02010609060101010101" pitchFamily="49" charset="-122"/>
                <a:cs typeface="+mn-lt"/>
                <a:sym typeface="+mn-ea"/>
              </a:rPr>
              <a:t>图 6-2，其核心是 HDFS 和 Hadoop  MapReduce，分别代表 Hadoop 分布式文件系统和分布式计算系统</a:t>
            </a:r>
            <a:r>
              <a:rPr lang="zh-CN" sz="2200" dirty="0" smtClean="0">
                <a:solidFill>
                  <a:srgbClr val="134AD5"/>
                </a:solidFill>
                <a:ea typeface="黑体" panose="02010609060101010101" pitchFamily="49" charset="-122"/>
                <a:cs typeface="+mn-lt"/>
                <a:sym typeface="+mn-ea"/>
              </a:rPr>
              <a:t>，</a:t>
            </a:r>
            <a:r>
              <a:rPr sz="2200" dirty="0" smtClean="0">
                <a:solidFill>
                  <a:srgbClr val="134AD5"/>
                </a:solidFill>
                <a:ea typeface="黑体" panose="02010609060101010101" pitchFamily="49" charset="-122"/>
                <a:cs typeface="+mn-lt"/>
                <a:sym typeface="+mn-ea"/>
              </a:rPr>
              <a:t>但也包括了其他多个用于数据存储、数据处理、数据分析、数据管理和操作的组件。</a:t>
            </a:r>
            <a:endParaRPr sz="2200" b="1" dirty="0" smtClean="0">
              <a:solidFill>
                <a:srgbClr val="134AD5"/>
              </a:solidFill>
              <a:ea typeface="黑体" panose="02010609060101010101" pitchFamily="49" charset="-122"/>
              <a:cs typeface="+mn-lt"/>
              <a:sym typeface="+mn-ea"/>
            </a:endParaRPr>
          </a:p>
        </p:txBody>
      </p:sp>
      <p:pic>
        <p:nvPicPr>
          <p:cNvPr id="13" name="image128.png"/>
          <p:cNvPicPr>
            <a:picLocks noChangeAspect="1"/>
          </p:cNvPicPr>
          <p:nvPr>
            <p:custDataLst>
              <p:tags r:id="rId2"/>
            </p:custDataLst>
          </p:nvPr>
        </p:nvPicPr>
        <p:blipFill>
          <a:blip r:embed="rId3" cstate="print"/>
          <a:stretch>
            <a:fillRect/>
          </a:stretch>
        </p:blipFill>
        <p:spPr>
          <a:xfrm>
            <a:off x="1976755" y="3152775"/>
            <a:ext cx="6827520" cy="3482340"/>
          </a:xfrm>
          <a:prstGeom prst="rect">
            <a:avLst/>
          </a:prstGeom>
        </p:spPr>
      </p:pic>
      <p:sp>
        <p:nvSpPr>
          <p:cNvPr id="8" name="TextBox 7"/>
          <p:cNvSpPr txBox="1"/>
          <p:nvPr>
            <p:custDataLst>
              <p:tags r:id="rId4"/>
            </p:custDataLst>
          </p:nvPr>
        </p:nvSpPr>
        <p:spPr>
          <a:xfrm>
            <a:off x="399415" y="4072255"/>
            <a:ext cx="1271270" cy="132207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t>图</a:t>
            </a:r>
            <a:r>
              <a:rPr lang="en-US" altLang="zh-CN" sz="2000" dirty="0"/>
              <a:t>6-2 </a:t>
            </a:r>
            <a:r>
              <a:rPr lang="zh-CN" altLang="en-US" sz="2000" dirty="0"/>
              <a:t>Apache Hadoop 生态系统</a:t>
            </a:r>
            <a:endParaRPr lang="zh-CN" altLang="en-US"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heckerboard(across)">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49669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90614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982470"/>
            <a:ext cx="8869680" cy="37484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2. </a:t>
            </a:r>
            <a:r>
              <a:rPr lang="zh-CN" altLang="en-US" sz="2300" dirty="0" smtClean="0">
                <a:solidFill>
                  <a:schemeClr val="tx2">
                    <a:lumMod val="75000"/>
                    <a:lumOff val="25000"/>
                  </a:schemeClr>
                </a:solidFill>
                <a:ea typeface="黑体" panose="02010609060101010101" pitchFamily="49" charset="-122"/>
                <a:cs typeface="+mn-lt"/>
                <a:sym typeface="+mn-ea"/>
              </a:rPr>
              <a:t>MongoDB 的缺点</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目前，MongoDB 的主要缺点体现在以下几个方面</a:t>
            </a:r>
            <a:r>
              <a:rPr lang="zh-CN" sz="2200" dirty="0" smtClean="0">
                <a:solidFill>
                  <a:schemeClr val="tx1"/>
                </a:solidFill>
                <a:ea typeface="黑体" panose="02010609060101010101" pitchFamily="49" charset="-122"/>
                <a:cs typeface="+mn-lt"/>
                <a:sym typeface="+mn-ea"/>
              </a:rPr>
              <a:t>：</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1</a:t>
            </a:r>
            <a:r>
              <a:rPr sz="2100" dirty="0" smtClean="0">
                <a:solidFill>
                  <a:schemeClr val="tx1"/>
                </a:solidFill>
                <a:ea typeface="宋体" panose="02010600030101010101" pitchFamily="2" charset="-122"/>
                <a:cs typeface="+mn-lt"/>
                <a:sym typeface="+mn-ea"/>
              </a:rPr>
              <a:t>）</a:t>
            </a:r>
            <a:r>
              <a:rPr sz="2100" dirty="0" smtClean="0">
                <a:solidFill>
                  <a:schemeClr val="tx1"/>
                </a:solidFill>
                <a:ea typeface="黑体" panose="02010609060101010101" pitchFamily="49" charset="-122"/>
                <a:cs typeface="+mn-lt"/>
                <a:sym typeface="+mn-ea"/>
              </a:rPr>
              <a:t>不支持 JOIN 查询，且事务处理能力较弱。</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（2）数据并没有实时写入硬盘，存在数据丢失风险。</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（3）数据处理，如 SQL 语言中的 GROUP BY 操作的实现方式比较特殊。</a:t>
            </a:r>
            <a:endParaRPr sz="21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3"/>
            </p:custDataLst>
          </p:nvPr>
        </p:nvSpPr>
        <p:spPr>
          <a:xfrm>
            <a:off x="147955" y="1910715"/>
            <a:ext cx="8869680" cy="45986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3. </a:t>
            </a:r>
            <a:r>
              <a:rPr lang="zh-CN" altLang="en-US" sz="2300" dirty="0" smtClean="0">
                <a:solidFill>
                  <a:schemeClr val="tx2">
                    <a:lumMod val="75000"/>
                    <a:lumOff val="25000"/>
                  </a:schemeClr>
                </a:solidFill>
                <a:ea typeface="黑体" panose="02010609060101010101" pitchFamily="49" charset="-122"/>
                <a:cs typeface="+mn-lt"/>
                <a:sym typeface="+mn-ea"/>
              </a:rPr>
              <a:t>MongoDB 的数据组织方式 </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200" dirty="0" smtClean="0">
                <a:solidFill>
                  <a:schemeClr val="tx1"/>
                </a:solidFill>
                <a:ea typeface="黑体" panose="02010609060101010101" pitchFamily="49" charset="-122"/>
                <a:cs typeface="+mn-lt"/>
                <a:sym typeface="+mn-ea"/>
              </a:rPr>
              <a:t>      - </a:t>
            </a:r>
            <a:r>
              <a:rPr sz="2200" dirty="0" smtClean="0">
                <a:solidFill>
                  <a:schemeClr val="tx1"/>
                </a:solidFill>
                <a:ea typeface="黑体" panose="02010609060101010101" pitchFamily="49" charset="-122"/>
                <a:cs typeface="+mn-lt"/>
                <a:sym typeface="+mn-ea"/>
              </a:rPr>
              <a:t>MongoDB 中的数据组织方式如下。</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（1）MongoDB</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的</a:t>
            </a:r>
            <a:r>
              <a:rPr sz="2100" u="sng" dirty="0" smtClean="0">
                <a:solidFill>
                  <a:schemeClr val="tx1"/>
                </a:solidFill>
                <a:ea typeface="黑体" panose="02010609060101010101" pitchFamily="49" charset="-122"/>
                <a:cs typeface="+mn-lt"/>
                <a:sym typeface="+mn-ea"/>
              </a:rPr>
              <a:t>数据库</a:t>
            </a:r>
            <a:r>
              <a:rPr sz="2100" dirty="0" smtClean="0">
                <a:solidFill>
                  <a:schemeClr val="tx1"/>
                </a:solidFill>
                <a:ea typeface="黑体" panose="02010609060101010101" pitchFamily="49" charset="-122"/>
                <a:cs typeface="+mn-lt"/>
                <a:sym typeface="+mn-ea"/>
              </a:rPr>
              <a:t>（Database）由一个或多个</a:t>
            </a:r>
            <a:r>
              <a:rPr sz="2100" u="sng" dirty="0" smtClean="0">
                <a:solidFill>
                  <a:schemeClr val="tx1"/>
                </a:solidFill>
                <a:ea typeface="黑体" panose="02010609060101010101" pitchFamily="49" charset="-122"/>
                <a:cs typeface="+mn-lt"/>
                <a:sym typeface="+mn-ea"/>
              </a:rPr>
              <a:t>集合</a:t>
            </a:r>
            <a:r>
              <a:rPr sz="2100" dirty="0" smtClean="0">
                <a:solidFill>
                  <a:schemeClr val="tx1"/>
                </a:solidFill>
                <a:ea typeface="黑体" panose="02010609060101010101" pitchFamily="49" charset="-122"/>
                <a:cs typeface="+mn-lt"/>
                <a:sym typeface="+mn-ea"/>
              </a:rPr>
              <a:t>（Collection）组成，MongoDB 的集合（Collection）相当于关系数据库中的关系表（Table）。</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（2）MongoDB 中的集合（Collection）由一个或多个</a:t>
            </a:r>
            <a:r>
              <a:rPr sz="2100" u="sng" dirty="0" smtClean="0">
                <a:solidFill>
                  <a:schemeClr val="tx1"/>
                </a:solidFill>
                <a:ea typeface="黑体" panose="02010609060101010101" pitchFamily="49" charset="-122"/>
                <a:cs typeface="+mn-lt"/>
                <a:sym typeface="+mn-ea"/>
              </a:rPr>
              <a:t>文档</a:t>
            </a:r>
            <a:r>
              <a:rPr sz="2100" dirty="0" smtClean="0">
                <a:solidFill>
                  <a:schemeClr val="tx1"/>
                </a:solidFill>
                <a:ea typeface="黑体" panose="02010609060101010101" pitchFamily="49" charset="-122"/>
                <a:cs typeface="+mn-lt"/>
                <a:sym typeface="+mn-ea"/>
              </a:rPr>
              <a:t>（Document）组成，MongoDB 的文档（Document）相当于关系数据库中的行（Row）。</a:t>
            </a:r>
            <a:endParaRPr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黑体" panose="02010609060101010101" pitchFamily="49" charset="-122"/>
                <a:cs typeface="+mn-lt"/>
                <a:sym typeface="+mn-ea"/>
              </a:rPr>
              <a:t> </a:t>
            </a:r>
            <a:r>
              <a:rPr lang="en-US" sz="2100" dirty="0" smtClean="0">
                <a:solidFill>
                  <a:schemeClr val="tx1"/>
                </a:solidFill>
                <a:ea typeface="黑体" panose="02010609060101010101" pitchFamily="49" charset="-122"/>
                <a:cs typeface="+mn-lt"/>
                <a:sym typeface="+mn-ea"/>
              </a:rPr>
              <a:t>   </a:t>
            </a:r>
            <a:r>
              <a:rPr sz="2100" dirty="0" smtClean="0">
                <a:solidFill>
                  <a:schemeClr val="tx1"/>
                </a:solidFill>
                <a:ea typeface="黑体" panose="02010609060101010101" pitchFamily="49" charset="-122"/>
                <a:cs typeface="+mn-lt"/>
                <a:sym typeface="+mn-ea"/>
              </a:rPr>
              <a:t>  （3）MongoDB 中的文档（Document）由一个或多个 </a:t>
            </a:r>
            <a:r>
              <a:rPr sz="2100" u="sng" dirty="0" smtClean="0">
                <a:solidFill>
                  <a:schemeClr val="tx1"/>
                </a:solidFill>
                <a:ea typeface="黑体" panose="02010609060101010101" pitchFamily="49" charset="-122"/>
                <a:cs typeface="+mn-lt"/>
                <a:sym typeface="+mn-ea"/>
              </a:rPr>
              <a:t>key-value</a:t>
            </a:r>
            <a:r>
              <a:rPr sz="2100" dirty="0" smtClean="0">
                <a:solidFill>
                  <a:schemeClr val="tx1"/>
                </a:solidFill>
                <a:ea typeface="黑体" panose="02010609060101010101" pitchFamily="49" charset="-122"/>
                <a:cs typeface="+mn-lt"/>
                <a:sym typeface="+mn-ea"/>
              </a:rPr>
              <a:t> 组成，如图 6-17所示。与关系数据库不同的是，MongoDB 文档中的 key-value 可以嵌套另一个 key-value。MongoDB 与关系数据库术语对照表如表 6-6 所示。</a:t>
            </a:r>
            <a:endParaRPr sz="21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14" name="图片 13"/>
          <p:cNvPicPr>
            <a:picLocks noChangeAspect="1"/>
          </p:cNvPicPr>
          <p:nvPr/>
        </p:nvPicPr>
        <p:blipFill>
          <a:blip r:embed="rId3"/>
          <a:stretch>
            <a:fillRect/>
          </a:stretch>
        </p:blipFill>
        <p:spPr>
          <a:xfrm>
            <a:off x="789305" y="2277745"/>
            <a:ext cx="7619365" cy="4287520"/>
          </a:xfrm>
          <a:prstGeom prst="rect">
            <a:avLst/>
          </a:prstGeom>
        </p:spPr>
      </p:pic>
      <p:sp>
        <p:nvSpPr>
          <p:cNvPr id="5" name="Rectangle 3"/>
          <p:cNvSpPr>
            <a:spLocks noGrp="1" noRot="1"/>
          </p:cNvSpPr>
          <p:nvPr>
            <p:custDataLst>
              <p:tags r:id="rId4"/>
            </p:custDataLst>
          </p:nvPr>
        </p:nvSpPr>
        <p:spPr>
          <a:xfrm>
            <a:off x="147955" y="1767205"/>
            <a:ext cx="8869680" cy="5334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3. </a:t>
            </a:r>
            <a:r>
              <a:rPr lang="zh-CN" altLang="en-US" sz="2300" dirty="0" smtClean="0">
                <a:solidFill>
                  <a:schemeClr val="tx2">
                    <a:lumMod val="75000"/>
                    <a:lumOff val="25000"/>
                  </a:schemeClr>
                </a:solidFill>
                <a:ea typeface="黑体" panose="02010609060101010101" pitchFamily="49" charset="-122"/>
                <a:cs typeface="+mn-lt"/>
                <a:sym typeface="+mn-ea"/>
              </a:rPr>
              <a:t>MongoDB 的数据组织方式 </a:t>
            </a:r>
            <a:endParaRPr sz="2100" dirty="0" smtClean="0">
              <a:solidFill>
                <a:schemeClr val="tx1"/>
              </a:solidFill>
              <a:ea typeface="黑体" panose="02010609060101010101" pitchFamily="49" charset="-122"/>
              <a:cs typeface="+mn-lt"/>
              <a:sym typeface="+mn-ea"/>
            </a:endParaRPr>
          </a:p>
        </p:txBody>
      </p:sp>
      <p:sp>
        <p:nvSpPr>
          <p:cNvPr id="8" name="TextBox 7"/>
          <p:cNvSpPr txBox="1"/>
          <p:nvPr>
            <p:custDataLst>
              <p:tags r:id="rId5"/>
            </p:custDataLst>
          </p:nvPr>
        </p:nvSpPr>
        <p:spPr>
          <a:xfrm>
            <a:off x="4068445" y="2362200"/>
            <a:ext cx="3386455" cy="70675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6-17 </a:t>
            </a:r>
            <a:r>
              <a:rPr lang="en-US" altLang="zh-CN" sz="2000" dirty="0"/>
              <a:t>MongoDB 中的数据库、集合和文档的概念</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9680" cy="5334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3. </a:t>
            </a:r>
            <a:r>
              <a:rPr lang="zh-CN" altLang="en-US" sz="2300" dirty="0" smtClean="0">
                <a:solidFill>
                  <a:schemeClr val="tx2">
                    <a:lumMod val="75000"/>
                    <a:lumOff val="25000"/>
                  </a:schemeClr>
                </a:solidFill>
                <a:ea typeface="黑体" panose="02010609060101010101" pitchFamily="49" charset="-122"/>
                <a:cs typeface="+mn-lt"/>
                <a:sym typeface="+mn-ea"/>
              </a:rPr>
              <a:t>MongoDB 的数据组织方式 </a:t>
            </a:r>
            <a:endParaRPr sz="2100" dirty="0" smtClean="0">
              <a:solidFill>
                <a:schemeClr val="tx1"/>
              </a:solidFill>
              <a:ea typeface="黑体" panose="02010609060101010101" pitchFamily="49" charset="-122"/>
              <a:cs typeface="+mn-lt"/>
              <a:sym typeface="+mn-ea"/>
            </a:endParaRPr>
          </a:p>
        </p:txBody>
      </p:sp>
      <p:sp>
        <p:nvSpPr>
          <p:cNvPr id="8" name="TextBox 7"/>
          <p:cNvSpPr txBox="1"/>
          <p:nvPr>
            <p:custDataLst>
              <p:tags r:id="rId4"/>
            </p:custDataLst>
          </p:nvPr>
        </p:nvSpPr>
        <p:spPr>
          <a:xfrm>
            <a:off x="1700530" y="2577465"/>
            <a:ext cx="5000625" cy="39878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表</a:t>
            </a:r>
            <a:r>
              <a:rPr lang="en-US" altLang="zh-CN" sz="2000" dirty="0">
                <a:ea typeface="宋体" panose="02010600030101010101" pitchFamily="2" charset="-122"/>
              </a:rPr>
              <a:t>6-6 </a:t>
            </a:r>
            <a:r>
              <a:rPr lang="en-US" altLang="zh-CN" sz="2000" dirty="0"/>
              <a:t>MongoDB与关系数据库术语对照表</a:t>
            </a:r>
            <a:endParaRPr lang="en-US" altLang="zh-CN" sz="2000" dirty="0"/>
          </a:p>
        </p:txBody>
      </p:sp>
      <p:graphicFrame>
        <p:nvGraphicFramePr>
          <p:cNvPr id="12" name="表格 11"/>
          <p:cNvGraphicFramePr>
            <a:graphicFrameLocks noGrp="1"/>
          </p:cNvGraphicFramePr>
          <p:nvPr/>
        </p:nvGraphicFramePr>
        <p:xfrm>
          <a:off x="250530" y="3211974"/>
          <a:ext cx="8641080" cy="2973705"/>
        </p:xfrm>
        <a:graphic>
          <a:graphicData uri="http://schemas.openxmlformats.org/drawingml/2006/table">
            <a:tbl>
              <a:tblPr firstRow="1">
                <a:effectLst/>
                <a:tableStyleId>{5940675A-B579-460E-94D1-54222C63F5DA}</a:tableStyleId>
              </a:tblPr>
              <a:tblGrid>
                <a:gridCol w="3766185"/>
                <a:gridCol w="4874895"/>
              </a:tblGrid>
              <a:tr h="284940">
                <a:tc>
                  <a:txBody>
                    <a:bodyPr/>
                    <a:p>
                      <a:pPr marL="7620" algn="ctr">
                        <a:spcBef>
                          <a:spcPts val="90"/>
                        </a:spcBef>
                        <a:spcAft>
                          <a:spcPts val="0"/>
                        </a:spcAft>
                      </a:pPr>
                      <a:r>
                        <a:rPr lang="en-US" sz="2400" b="1" spc="-5" dirty="0">
                          <a:solidFill>
                            <a:sysClr val="window" lastClr="FFFFFF"/>
                          </a:solidFill>
                          <a:effectLst/>
                          <a:latin typeface="Arial" panose="020B0604020202020204" pitchFamily="34" charset="0"/>
                        </a:rPr>
                        <a:t>MongoDB</a:t>
                      </a:r>
                      <a:endParaRPr lang="zh-CN" sz="2400" b="1" dirty="0">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solidFill>
                  </a:tcPr>
                </a:tc>
                <a:tc>
                  <a:txBody>
                    <a:bodyPr/>
                    <a:p>
                      <a:pPr marL="635" algn="ctr">
                        <a:spcBef>
                          <a:spcPts val="90"/>
                        </a:spcBef>
                        <a:spcAft>
                          <a:spcPts val="0"/>
                        </a:spcAft>
                      </a:pPr>
                      <a:r>
                        <a:rPr lang="en-US" sz="2400" b="1" spc="-5">
                          <a:solidFill>
                            <a:sysClr val="window" lastClr="FFFFFF"/>
                          </a:solidFill>
                          <a:effectLst/>
                          <a:latin typeface="Arial" panose="020B0604020202020204" pitchFamily="34" charset="0"/>
                        </a:rPr>
                        <a:t>SQL</a:t>
                      </a:r>
                      <a:endParaRPr lang="zh-CN" sz="2400" b="1">
                        <a:solidFill>
                          <a:sysClr val="window" lastClr="FFFFFF"/>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ED7D31"/>
                    </a:solidFill>
                  </a:tcPr>
                </a:tc>
              </a:tr>
              <a:tr h="372614">
                <a:tc>
                  <a:txBody>
                    <a:bodyPr/>
                    <a:p>
                      <a:pPr marL="73025">
                        <a:spcBef>
                          <a:spcPts val="90"/>
                        </a:spcBef>
                        <a:spcAft>
                          <a:spcPts val="0"/>
                        </a:spcAft>
                      </a:pPr>
                      <a:r>
                        <a:rPr lang="en-US" sz="2400" spc="-5">
                          <a:solidFill>
                            <a:sysClr val="windowText" lastClr="000000"/>
                          </a:solidFill>
                          <a:effectLst/>
                          <a:latin typeface="Arial" panose="020B0604020202020204" pitchFamily="34" charset="0"/>
                        </a:rPr>
                        <a:t>数据库（Database）</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数据库</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1518">
                <a:tc>
                  <a:txBody>
                    <a:bodyPr/>
                    <a:p>
                      <a:pPr marL="73025">
                        <a:spcBef>
                          <a:spcPts val="90"/>
                        </a:spcBef>
                        <a:spcAft>
                          <a:spcPts val="0"/>
                        </a:spcAft>
                      </a:pPr>
                      <a:r>
                        <a:rPr lang="en-US" sz="2400" spc="-5">
                          <a:solidFill>
                            <a:sysClr val="windowText" lastClr="000000"/>
                          </a:solidFill>
                          <a:effectLst/>
                          <a:latin typeface="Arial" panose="020B0604020202020204" pitchFamily="34" charset="0"/>
                        </a:rPr>
                        <a:t>集合（Collection）</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表</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2614">
                <a:tc>
                  <a:txBody>
                    <a:bodyPr/>
                    <a:p>
                      <a:pPr marL="73025">
                        <a:spcBef>
                          <a:spcPts val="90"/>
                        </a:spcBef>
                        <a:spcAft>
                          <a:spcPts val="0"/>
                        </a:spcAft>
                      </a:pPr>
                      <a:r>
                        <a:rPr lang="en-US" sz="2400" spc="-5">
                          <a:solidFill>
                            <a:sysClr val="windowText" lastClr="000000"/>
                          </a:solidFill>
                          <a:effectLst/>
                          <a:latin typeface="Arial" panose="020B0604020202020204" pitchFamily="34" charset="0"/>
                        </a:rPr>
                        <a:t>文档（Document）</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行</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2614">
                <a:tc>
                  <a:txBody>
                    <a:bodyPr/>
                    <a:p>
                      <a:pPr marL="73025">
                        <a:spcBef>
                          <a:spcPts val="90"/>
                        </a:spcBef>
                        <a:spcAft>
                          <a:spcPts val="0"/>
                        </a:spcAft>
                      </a:pPr>
                      <a:r>
                        <a:rPr lang="en-US" sz="2400" spc="-5">
                          <a:solidFill>
                            <a:sysClr val="windowText" lastClr="000000"/>
                          </a:solidFill>
                          <a:effectLst/>
                          <a:latin typeface="Arial" panose="020B0604020202020204" pitchFamily="34" charset="0"/>
                        </a:rPr>
                        <a:t>字段（Field）</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列</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2614">
                <a:tc>
                  <a:txBody>
                    <a:bodyPr/>
                    <a:p>
                      <a:pPr marL="73025">
                        <a:spcBef>
                          <a:spcPts val="90"/>
                        </a:spcBef>
                        <a:spcAft>
                          <a:spcPts val="0"/>
                        </a:spcAft>
                      </a:pPr>
                      <a:r>
                        <a:rPr lang="en-US" sz="2400">
                          <a:solidFill>
                            <a:sysClr val="windowText" lastClr="000000"/>
                          </a:solidFill>
                          <a:effectLst/>
                          <a:latin typeface="Arial" panose="020B0604020202020204" pitchFamily="34" charset="0"/>
                        </a:rPr>
                        <a:t>索引</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索引</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1518">
                <a:tc>
                  <a:txBody>
                    <a:bodyPr/>
                    <a:p>
                      <a:pPr marL="73025">
                        <a:spcBef>
                          <a:spcPts val="90"/>
                        </a:spcBef>
                        <a:spcAft>
                          <a:spcPts val="0"/>
                        </a:spcAft>
                      </a:pPr>
                      <a:r>
                        <a:rPr lang="en-US" sz="2400">
                          <a:solidFill>
                            <a:sysClr val="windowText" lastClr="000000"/>
                          </a:solidFill>
                          <a:effectLst/>
                          <a:latin typeface="Arial" panose="020B0604020202020204" pitchFamily="34" charset="0"/>
                        </a:rPr>
                        <a:t>嵌入和引用</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en-US" sz="2400" dirty="0" err="1">
                          <a:solidFill>
                            <a:sysClr val="windowText" lastClr="000000"/>
                          </a:solidFill>
                          <a:effectLst/>
                          <a:latin typeface="Arial" panose="020B0604020202020204" pitchFamily="34" charset="0"/>
                        </a:rPr>
                        <a:t>表内联结</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r h="374650">
                <a:tc>
                  <a:txBody>
                    <a:bodyPr/>
                    <a:p>
                      <a:pPr marL="73025">
                        <a:spcBef>
                          <a:spcPts val="90"/>
                        </a:spcBef>
                        <a:spcAft>
                          <a:spcPts val="0"/>
                        </a:spcAft>
                      </a:pPr>
                      <a:r>
                        <a:rPr lang="zh-CN" sz="2400" spc="-5">
                          <a:solidFill>
                            <a:sysClr val="windowText" lastClr="000000"/>
                          </a:solidFill>
                          <a:effectLst/>
                          <a:ea typeface="宋体" panose="02010600030101010101" pitchFamily="2" charset="-122"/>
                        </a:rPr>
                        <a:t>主键：自动设置到</a:t>
                      </a:r>
                      <a:r>
                        <a:rPr lang="en-US" sz="2400" spc="-5">
                          <a:solidFill>
                            <a:sysClr val="windowText" lastClr="000000"/>
                          </a:solidFill>
                          <a:effectLst/>
                          <a:latin typeface="Arial" panose="020B0604020202020204" pitchFamily="34" charset="0"/>
                        </a:rPr>
                        <a:t>_id</a:t>
                      </a:r>
                      <a:r>
                        <a:rPr lang="en-US" sz="2400" spc="-15">
                          <a:solidFill>
                            <a:sysClr val="windowText" lastClr="000000"/>
                          </a:solidFill>
                          <a:effectLst/>
                          <a:latin typeface="Arial" panose="020B0604020202020204" pitchFamily="34" charset="0"/>
                        </a:rPr>
                        <a:t> </a:t>
                      </a:r>
                      <a:r>
                        <a:rPr lang="zh-CN" sz="2400">
                          <a:solidFill>
                            <a:sysClr val="windowText" lastClr="000000"/>
                          </a:solidFill>
                          <a:effectLst/>
                          <a:ea typeface="宋体" panose="02010600030101010101" pitchFamily="2" charset="-122"/>
                        </a:rPr>
                        <a:t>字段</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c>
                  <a:txBody>
                    <a:bodyPr/>
                    <a:p>
                      <a:pPr marL="64770">
                        <a:spcBef>
                          <a:spcPts val="90"/>
                        </a:spcBef>
                        <a:spcAft>
                          <a:spcPts val="0"/>
                        </a:spcAft>
                      </a:pPr>
                      <a:r>
                        <a:rPr lang="zh-CN" sz="2400" dirty="0">
                          <a:solidFill>
                            <a:sysClr val="windowText" lastClr="000000"/>
                          </a:solidFill>
                          <a:effectLst/>
                          <a:ea typeface="宋体" panose="02010600030101010101" pitchFamily="2" charset="-122"/>
                        </a:rPr>
                        <a:t>主键：可以指定一列或者列的集合</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ED7D31">
                        <a:tint val="20000"/>
                      </a:srgbClr>
                    </a:solidFill>
                  </a:tcPr>
                </a:tc>
              </a:tr>
            </a:tbl>
          </a:graphicData>
        </a:graphic>
      </p:graphicFrame>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xit" presetSubtype="4" fill="hold" nodeType="withEffect">
                                  <p:stCondLst>
                                    <p:cond delay="0"/>
                                  </p:stCondLst>
                                  <p:childTnLst>
                                    <p:anim calcmode="lin" valueType="num">
                                      <p:cBhvr additive="base">
                                        <p:cTn id="10" dur="500"/>
                                        <p:tgtEl>
                                          <p:spTgt spid="12"/>
                                        </p:tgtEl>
                                        <p:attrNameLst>
                                          <p:attrName>ppt_x</p:attrName>
                                        </p:attrNameLst>
                                      </p:cBhvr>
                                      <p:tavLst>
                                        <p:tav tm="0">
                                          <p:val>
                                            <p:strVal val="ppt_x"/>
                                          </p:val>
                                        </p:tav>
                                        <p:tav tm="100000">
                                          <p:val>
                                            <p:strVal val="ppt_x"/>
                                          </p:val>
                                        </p:tav>
                                      </p:tavLst>
                                    </p:anim>
                                    <p:anim calcmode="lin" valueType="num">
                                      <p:cBhvr additive="base">
                                        <p:cTn id="11" dur="500"/>
                                        <p:tgtEl>
                                          <p:spTgt spid="12"/>
                                        </p:tgtEl>
                                        <p:attrNameLst>
                                          <p:attrName>ppt_y</p:attrName>
                                        </p:attrNameLst>
                                      </p:cBhvr>
                                      <p:tavLst>
                                        <p:tav tm="0">
                                          <p:val>
                                            <p:strVal val="ppt_y"/>
                                          </p:val>
                                        </p:tav>
                                        <p:tav tm="100000">
                                          <p:val>
                                            <p:strVal val="1+ppt_h/2"/>
                                          </p:val>
                                        </p:tav>
                                      </p:tavLst>
                                    </p:anim>
                                    <p:set>
                                      <p:cBhvr>
                                        <p:cTn id="12"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9680" cy="28232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通常，MongoDB 的操作方法有两种：</a:t>
            </a:r>
            <a:endParaRPr lang="zh-CN" altLang="en-US"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Symbol" panose="05050102010706020507" charset="0"/>
              </a:rPr>
              <a:t> </a:t>
            </a:r>
            <a:r>
              <a:rPr lang="zh-CN" altLang="en-US" sz="2200" dirty="0" smtClean="0">
                <a:solidFill>
                  <a:schemeClr val="tx1"/>
                </a:solidFill>
                <a:ea typeface="宋体" panose="02010600030101010101" pitchFamily="2" charset="-122"/>
                <a:cs typeface="+mn-lt"/>
                <a:sym typeface="+mn-ea"/>
              </a:rPr>
              <a:t>一种是通过图形用户界面（GUI）操作 ；</a:t>
            </a:r>
            <a:endParaRPr lang="zh-CN" alt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宋体" panose="02010600030101010101" pitchFamily="2" charset="-122"/>
                <a:cs typeface="+mn-lt"/>
                <a:sym typeface="+mn-ea"/>
              </a:rPr>
              <a:t> </a:t>
            </a:r>
            <a:r>
              <a:rPr lang="en-US" altLang="zh-CN" sz="2200" dirty="0" smtClean="0">
                <a:solidFill>
                  <a:schemeClr val="tx1"/>
                </a:solidFill>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zh-CN" altLang="en-US" sz="2200" dirty="0" smtClean="0">
                <a:solidFill>
                  <a:schemeClr val="tx1"/>
                </a:solidFill>
                <a:ea typeface="宋体" panose="02010600030101010101" pitchFamily="2" charset="-122"/>
                <a:cs typeface="+mn-lt"/>
                <a:sym typeface="+mn-ea"/>
              </a:rPr>
              <a:t>另一种是通过命令行（Shell）操作。</a:t>
            </a:r>
            <a:endParaRPr lang="zh-CN" alt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考虑到对于多数初学者而言图形用户界面的操作相对容易，下面主要讲解以命令行为基础的操作方法：</a:t>
            </a:r>
            <a:endParaRPr lang="zh-CN" altLang="en-US" sz="22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838960"/>
            <a:ext cx="8869680" cy="46596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（1）下载、安装与启动方法。</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 </a:t>
            </a:r>
            <a:r>
              <a:rPr sz="2200" dirty="0" smtClean="0">
                <a:solidFill>
                  <a:schemeClr val="tx1"/>
                </a:solidFill>
                <a:ea typeface="宋体" panose="02010600030101010101" pitchFamily="2" charset="-122"/>
                <a:cs typeface="+mn-lt"/>
                <a:sym typeface="+mn-ea"/>
              </a:rPr>
              <a:t>MongoDB 的官网为我们提供的 MongoDB 使用方式有两种：</a:t>
            </a:r>
            <a:endParaRPr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Symbol" panose="05050102010706020507" charset="0"/>
              </a:rPr>
              <a:t> </a:t>
            </a:r>
            <a:r>
              <a:rPr sz="2100" dirty="0" smtClean="0">
                <a:solidFill>
                  <a:schemeClr val="tx1"/>
                </a:solidFill>
                <a:ea typeface="宋体" panose="02010600030101010101" pitchFamily="2" charset="-122"/>
                <a:cs typeface="+mn-lt"/>
                <a:sym typeface="+mn-ea"/>
              </a:rPr>
              <a:t>一种是在本地下载安装 MongoDB 使用，称为 MongoDB Server 版；</a:t>
            </a:r>
            <a:endParaRPr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100" dirty="0" smtClean="0">
                <a:solidFill>
                  <a:schemeClr val="tx1"/>
                </a:solidFill>
                <a:ea typeface="宋体" panose="02010600030101010101" pitchFamily="2" charset="-122"/>
                <a:cs typeface="+mn-lt"/>
                <a:sym typeface="+mn-ea"/>
              </a:rPr>
              <a:t> </a:t>
            </a:r>
            <a:r>
              <a:rPr lang="en-US" sz="2100" dirty="0" smtClean="0">
                <a:solidFill>
                  <a:schemeClr val="tx1"/>
                </a:solidFill>
                <a:ea typeface="宋体" panose="02010600030101010101" pitchFamily="2" charset="-122"/>
                <a:cs typeface="+mn-lt"/>
                <a:sym typeface="+mn-ea"/>
              </a:rPr>
              <a:t>           </a:t>
            </a:r>
            <a:r>
              <a:rPr lang="en-US" sz="2100" dirty="0" smtClean="0">
                <a:ea typeface="宋体" panose="02010600030101010101" pitchFamily="2" charset="-122"/>
                <a:cs typeface="+mn-lt"/>
                <a:sym typeface="Symbol" panose="05050102010706020507" charset="0"/>
              </a:rPr>
              <a:t> </a:t>
            </a:r>
            <a:r>
              <a:rPr sz="2100" dirty="0" smtClean="0">
                <a:solidFill>
                  <a:schemeClr val="tx1"/>
                </a:solidFill>
                <a:ea typeface="宋体" panose="02010600030101010101" pitchFamily="2" charset="-122"/>
                <a:cs typeface="+mn-lt"/>
                <a:sym typeface="+mn-ea"/>
              </a:rPr>
              <a:t>另一种是直接远程在线调用 MongoDB 的云服务，称为 MongoDB Atlas 版。</a:t>
            </a:r>
            <a:endParaRPr sz="21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 </a:t>
            </a:r>
            <a:r>
              <a:rPr sz="2200" dirty="0" smtClean="0">
                <a:solidFill>
                  <a:schemeClr val="tx1"/>
                </a:solidFill>
                <a:ea typeface="宋体" panose="02010600030101010101" pitchFamily="2" charset="-122"/>
                <a:cs typeface="+mn-lt"/>
                <a:sym typeface="+mn-ea"/>
              </a:rPr>
              <a:t>其中，MongoDB Server版又细分为两种：企业版（MongoDB Enterprise）和社区版（MongoDB Community）。</a:t>
            </a:r>
            <a:endParaRPr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sz="2200" dirty="0" smtClean="0">
                <a:solidFill>
                  <a:schemeClr val="tx1"/>
                </a:solidFill>
                <a:ea typeface="宋体" panose="02010600030101010101" pitchFamily="2" charset="-122"/>
                <a:cs typeface="+mn-lt"/>
                <a:sym typeface="+mn-ea"/>
              </a:rPr>
              <a:t> </a:t>
            </a:r>
            <a:r>
              <a:rPr lang="en-US" sz="2200" dirty="0" smtClean="0">
                <a:solidFill>
                  <a:schemeClr val="tx1"/>
                </a:solidFill>
                <a:ea typeface="宋体" panose="02010600030101010101" pitchFamily="2" charset="-122"/>
                <a:cs typeface="+mn-lt"/>
                <a:sym typeface="+mn-ea"/>
              </a:rPr>
              <a:t>         - </a:t>
            </a:r>
            <a:r>
              <a:rPr sz="2200" dirty="0" smtClean="0">
                <a:solidFill>
                  <a:schemeClr val="tx1"/>
                </a:solidFill>
                <a:ea typeface="宋体" panose="02010600030101010101" pitchFamily="2" charset="-122"/>
                <a:cs typeface="+mn-lt"/>
                <a:sym typeface="+mn-ea"/>
              </a:rPr>
              <a:t>以社区版为例，我们可以从 MongoDB 的官网下载 MongoDB Community Server，并根据安装提示进行安装，如图 6-18 所示。</a:t>
            </a:r>
            <a:endParaRPr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9747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（1）下载、安装与启动方法。</a:t>
            </a:r>
            <a:endParaRPr sz="2200" dirty="0" smtClean="0">
              <a:solidFill>
                <a:schemeClr val="tx1"/>
              </a:solidFill>
              <a:ea typeface="宋体" panose="02010600030101010101" pitchFamily="2" charset="-122"/>
              <a:cs typeface="+mn-lt"/>
              <a:sym typeface="+mn-ea"/>
            </a:endParaRPr>
          </a:p>
        </p:txBody>
      </p:sp>
      <p:pic>
        <p:nvPicPr>
          <p:cNvPr id="14" name="图片 13"/>
          <p:cNvPicPr>
            <a:picLocks noChangeAspect="1"/>
          </p:cNvPicPr>
          <p:nvPr/>
        </p:nvPicPr>
        <p:blipFill>
          <a:blip r:embed="rId4"/>
          <a:stretch>
            <a:fillRect/>
          </a:stretch>
        </p:blipFill>
        <p:spPr>
          <a:xfrm>
            <a:off x="2944495" y="2663190"/>
            <a:ext cx="5775960" cy="4017645"/>
          </a:xfrm>
          <a:prstGeom prst="rect">
            <a:avLst/>
          </a:prstGeom>
        </p:spPr>
      </p:pic>
      <p:sp>
        <p:nvSpPr>
          <p:cNvPr id="8" name="TextBox 7"/>
          <p:cNvSpPr txBox="1"/>
          <p:nvPr>
            <p:custDataLst>
              <p:tags r:id="rId5"/>
            </p:custDataLst>
          </p:nvPr>
        </p:nvSpPr>
        <p:spPr>
          <a:xfrm>
            <a:off x="480695" y="3869055"/>
            <a:ext cx="2472690" cy="1014730"/>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a:ea typeface="宋体" panose="02010600030101010101" pitchFamily="2" charset="-122"/>
              </a:rPr>
              <a:t>图</a:t>
            </a:r>
            <a:r>
              <a:rPr lang="en-US" altLang="zh-CN" sz="2000" dirty="0">
                <a:ea typeface="宋体" panose="02010600030101010101" pitchFamily="2" charset="-122"/>
              </a:rPr>
              <a:t>6-18 </a:t>
            </a:r>
            <a:r>
              <a:rPr lang="en-US" altLang="zh-CN" sz="2000" dirty="0"/>
              <a:t>MongoDB Community Server 的安装</a:t>
            </a:r>
            <a:endParaRPr lang="en-US" altLang="zh-CN" sz="20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62635"/>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14287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（1）下载、安装与启动方法。</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①  启动 MongoDB 服务器。输入命令：mongod。</a:t>
            </a:r>
            <a:endParaRPr lang="en-US" sz="2200" dirty="0" smtClean="0">
              <a:solidFill>
                <a:schemeClr val="tx1"/>
              </a:solidFill>
              <a:ea typeface="宋体" panose="02010600030101010101" pitchFamily="2" charset="-122"/>
              <a:cs typeface="+mn-lt"/>
              <a:sym typeface="+mn-ea"/>
            </a:endParaRPr>
          </a:p>
        </p:txBody>
      </p:sp>
      <p:grpSp>
        <p:nvGrpSpPr>
          <p:cNvPr id="16" name="Group 308"/>
          <p:cNvGrpSpPr>
            <a:grpSpLocks noChangeAspect="1"/>
          </p:cNvGrpSpPr>
          <p:nvPr/>
        </p:nvGrpSpPr>
        <p:grpSpPr bwMode="auto">
          <a:xfrm>
            <a:off x="1609725" y="3089910"/>
            <a:ext cx="7339330" cy="3330575"/>
            <a:chOff x="6" y="6"/>
            <a:chExt cx="6422" cy="2914"/>
          </a:xfrm>
        </p:grpSpPr>
        <p:pic>
          <p:nvPicPr>
            <p:cNvPr id="17" name="Picture 31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 y="10"/>
              <a:ext cx="6402" cy="2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 name="Group 315"/>
            <p:cNvGrpSpPr/>
            <p:nvPr/>
          </p:nvGrpSpPr>
          <p:grpSpPr bwMode="auto">
            <a:xfrm>
              <a:off x="6" y="6"/>
              <a:ext cx="6422" cy="2"/>
              <a:chOff x="6" y="6"/>
              <a:chExt cx="6422" cy="2"/>
            </a:xfrm>
          </p:grpSpPr>
          <p:sp>
            <p:nvSpPr>
              <p:cNvPr id="25" name="Freeform 316"/>
              <p:cNvSpPr/>
              <p:nvPr/>
            </p:nvSpPr>
            <p:spPr bwMode="auto">
              <a:xfrm>
                <a:off x="6" y="6"/>
                <a:ext cx="6422" cy="2"/>
              </a:xfrm>
              <a:custGeom>
                <a:avLst/>
                <a:gdLst>
                  <a:gd name="T0" fmla="+- 0 6 6"/>
                  <a:gd name="T1" fmla="*/ T0 w 6422"/>
                  <a:gd name="T2" fmla="+- 0 6427 6"/>
                  <a:gd name="T3" fmla="*/ T2 w 6422"/>
                </a:gdLst>
                <a:ahLst/>
                <a:cxnLst>
                  <a:cxn ang="0">
                    <a:pos x="T1" y="0"/>
                  </a:cxn>
                  <a:cxn ang="0">
                    <a:pos x="T3" y="0"/>
                  </a:cxn>
                </a:cxnLst>
                <a:rect l="0" t="0" r="r" b="b"/>
                <a:pathLst>
                  <a:path w="6422">
                    <a:moveTo>
                      <a:pt x="0" y="0"/>
                    </a:moveTo>
                    <a:lnTo>
                      <a:pt x="6421" y="0"/>
                    </a:lnTo>
                  </a:path>
                </a:pathLst>
              </a:custGeom>
              <a:noFill/>
              <a:ln w="7366">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p>
                <a:endParaRPr lang="zh-CN" altLang="en-US"/>
              </a:p>
            </p:txBody>
          </p:sp>
        </p:grpSp>
        <p:grpSp>
          <p:nvGrpSpPr>
            <p:cNvPr id="19" name="Group 313"/>
            <p:cNvGrpSpPr/>
            <p:nvPr/>
          </p:nvGrpSpPr>
          <p:grpSpPr bwMode="auto">
            <a:xfrm>
              <a:off x="11" y="11"/>
              <a:ext cx="2" cy="2903"/>
              <a:chOff x="11" y="11"/>
              <a:chExt cx="2" cy="2903"/>
            </a:xfrm>
          </p:grpSpPr>
          <p:sp>
            <p:nvSpPr>
              <p:cNvPr id="24" name="Freeform 314"/>
              <p:cNvSpPr/>
              <p:nvPr/>
            </p:nvSpPr>
            <p:spPr bwMode="auto">
              <a:xfrm>
                <a:off x="11" y="11"/>
                <a:ext cx="2" cy="2903"/>
              </a:xfrm>
              <a:custGeom>
                <a:avLst/>
                <a:gdLst>
                  <a:gd name="T0" fmla="+- 0 11 11"/>
                  <a:gd name="T1" fmla="*/ 11 h 2903"/>
                  <a:gd name="T2" fmla="+- 0 2913 11"/>
                  <a:gd name="T3" fmla="*/ 2913 h 2903"/>
                </a:gdLst>
                <a:ahLst/>
                <a:cxnLst>
                  <a:cxn ang="0">
                    <a:pos x="0" y="T1"/>
                  </a:cxn>
                  <a:cxn ang="0">
                    <a:pos x="0" y="T3"/>
                  </a:cxn>
                </a:cxnLst>
                <a:rect l="0" t="0" r="r" b="b"/>
                <a:pathLst>
                  <a:path h="2903">
                    <a:moveTo>
                      <a:pt x="0" y="0"/>
                    </a:moveTo>
                    <a:lnTo>
                      <a:pt x="0" y="2902"/>
                    </a:lnTo>
                  </a:path>
                </a:pathLst>
              </a:custGeom>
              <a:noFill/>
              <a:ln w="7366">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p>
                <a:endParaRPr lang="zh-CN" altLang="en-US"/>
              </a:p>
            </p:txBody>
          </p:sp>
        </p:grpSp>
        <p:grpSp>
          <p:nvGrpSpPr>
            <p:cNvPr id="20" name="Group 311"/>
            <p:cNvGrpSpPr/>
            <p:nvPr/>
          </p:nvGrpSpPr>
          <p:grpSpPr bwMode="auto">
            <a:xfrm>
              <a:off x="6422" y="11"/>
              <a:ext cx="2" cy="2903"/>
              <a:chOff x="6422" y="11"/>
              <a:chExt cx="2" cy="2903"/>
            </a:xfrm>
          </p:grpSpPr>
          <p:sp>
            <p:nvSpPr>
              <p:cNvPr id="23" name="Freeform 312"/>
              <p:cNvSpPr/>
              <p:nvPr/>
            </p:nvSpPr>
            <p:spPr bwMode="auto">
              <a:xfrm>
                <a:off x="6422" y="11"/>
                <a:ext cx="2" cy="2903"/>
              </a:xfrm>
              <a:custGeom>
                <a:avLst/>
                <a:gdLst>
                  <a:gd name="T0" fmla="+- 0 11 11"/>
                  <a:gd name="T1" fmla="*/ 11 h 2903"/>
                  <a:gd name="T2" fmla="+- 0 2913 11"/>
                  <a:gd name="T3" fmla="*/ 2913 h 2903"/>
                </a:gdLst>
                <a:ahLst/>
                <a:cxnLst>
                  <a:cxn ang="0">
                    <a:pos x="0" y="T1"/>
                  </a:cxn>
                  <a:cxn ang="0">
                    <a:pos x="0" y="T3"/>
                  </a:cxn>
                </a:cxnLst>
                <a:rect l="0" t="0" r="r" b="b"/>
                <a:pathLst>
                  <a:path h="2903">
                    <a:moveTo>
                      <a:pt x="0" y="0"/>
                    </a:moveTo>
                    <a:lnTo>
                      <a:pt x="0" y="2902"/>
                    </a:lnTo>
                  </a:path>
                </a:pathLst>
              </a:custGeom>
              <a:noFill/>
              <a:ln w="7366">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p>
                <a:endParaRPr lang="zh-CN" altLang="en-US"/>
              </a:p>
            </p:txBody>
          </p:sp>
        </p:grpSp>
        <p:grpSp>
          <p:nvGrpSpPr>
            <p:cNvPr id="21" name="Group 309"/>
            <p:cNvGrpSpPr/>
            <p:nvPr/>
          </p:nvGrpSpPr>
          <p:grpSpPr bwMode="auto">
            <a:xfrm>
              <a:off x="6" y="2918"/>
              <a:ext cx="6422" cy="2"/>
              <a:chOff x="6" y="2918"/>
              <a:chExt cx="6422" cy="2"/>
            </a:xfrm>
          </p:grpSpPr>
          <p:sp>
            <p:nvSpPr>
              <p:cNvPr id="22" name="Freeform 310"/>
              <p:cNvSpPr/>
              <p:nvPr/>
            </p:nvSpPr>
            <p:spPr bwMode="auto">
              <a:xfrm>
                <a:off x="6" y="2918"/>
                <a:ext cx="6422" cy="2"/>
              </a:xfrm>
              <a:custGeom>
                <a:avLst/>
                <a:gdLst>
                  <a:gd name="T0" fmla="+- 0 6 6"/>
                  <a:gd name="T1" fmla="*/ T0 w 6422"/>
                  <a:gd name="T2" fmla="+- 0 6427 6"/>
                  <a:gd name="T3" fmla="*/ T2 w 6422"/>
                </a:gdLst>
                <a:ahLst/>
                <a:cxnLst>
                  <a:cxn ang="0">
                    <a:pos x="T1" y="0"/>
                  </a:cxn>
                  <a:cxn ang="0">
                    <a:pos x="T3" y="0"/>
                  </a:cxn>
                </a:cxnLst>
                <a:rect l="0" t="0" r="r" b="b"/>
                <a:pathLst>
                  <a:path w="6422">
                    <a:moveTo>
                      <a:pt x="0" y="0"/>
                    </a:moveTo>
                    <a:lnTo>
                      <a:pt x="6421" y="0"/>
                    </a:lnTo>
                  </a:path>
                </a:pathLst>
              </a:custGeom>
              <a:noFill/>
              <a:ln w="7366">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p>
                <a:endParaRPr lang="zh-CN" altLang="en-US"/>
              </a:p>
            </p:txBody>
          </p:sp>
        </p:grpSp>
      </p:grpSp>
      <p:sp>
        <p:nvSpPr>
          <p:cNvPr id="3" name="文本框 2"/>
          <p:cNvSpPr txBox="1"/>
          <p:nvPr/>
        </p:nvSpPr>
        <p:spPr>
          <a:xfrm>
            <a:off x="177800" y="3712210"/>
            <a:ext cx="1435735" cy="1911350"/>
          </a:xfrm>
          <a:prstGeom prst="rect">
            <a:avLst/>
          </a:prstGeom>
          <a:noFill/>
        </p:spPr>
        <p:txBody>
          <a:bodyPr wrap="square" rtlCol="0">
            <a:noAutofit/>
          </a:bodyPr>
          <a:p>
            <a:r>
              <a:rPr lang="en-US" altLang="zh-CN" sz="2000">
                <a:solidFill>
                  <a:schemeClr val="tx1"/>
                </a:solidFill>
              </a:rPr>
              <a:t>可以通过输入命令“mongod -help”的方式显示帮助信息。</a:t>
            </a:r>
            <a:endParaRPr lang="en-US" altLang="zh-CN" sz="2000">
              <a:solidFill>
                <a:schemeClr val="tx1"/>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xit" presetSubtype="4" fill="hold" nodeType="withEffect">
                                  <p:stCondLst>
                                    <p:cond delay="0"/>
                                  </p:stCondLst>
                                  <p:childTnLst>
                                    <p:anim calcmode="lin" valueType="num">
                                      <p:cBhvr additive="base">
                                        <p:cTn id="10" dur="500"/>
                                        <p:tgtEl>
                                          <p:spTgt spid="16"/>
                                        </p:tgtEl>
                                        <p:attrNameLst>
                                          <p:attrName>ppt_x</p:attrName>
                                        </p:attrNameLst>
                                      </p:cBhvr>
                                      <p:tavLst>
                                        <p:tav tm="0">
                                          <p:val>
                                            <p:strVal val="ppt_x"/>
                                          </p:val>
                                        </p:tav>
                                        <p:tav tm="100000">
                                          <p:val>
                                            <p:strVal val="ppt_x"/>
                                          </p:val>
                                        </p:tav>
                                      </p:tavLst>
                                    </p:anim>
                                    <p:anim calcmode="lin" valueType="num">
                                      <p:cBhvr additive="base">
                                        <p:cTn id="11" dur="500"/>
                                        <p:tgtEl>
                                          <p:spTgt spid="16"/>
                                        </p:tgtEl>
                                        <p:attrNameLst>
                                          <p:attrName>ppt_y</p:attrName>
                                        </p:attrNameLst>
                                      </p:cBhvr>
                                      <p:tavLst>
                                        <p:tav tm="0">
                                          <p:val>
                                            <p:strVal val="ppt_y"/>
                                          </p:val>
                                        </p:tav>
                                        <p:tav tm="100000">
                                          <p:val>
                                            <p:strVal val="1+ppt_h/2"/>
                                          </p:val>
                                        </p:tav>
                                      </p:tavLst>
                                    </p:anim>
                                    <p:set>
                                      <p:cBhvr>
                                        <p:cTn id="12"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281430"/>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787400"/>
            <a:ext cx="5242560" cy="5454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695450"/>
            <a:ext cx="8869680" cy="12915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（1）下载、安装与启动方法。</a:t>
            </a:r>
            <a:endParaRPr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②  启动 MongoDB 客户端。输入命令：mongo。</a:t>
            </a:r>
            <a:endParaRPr lang="en-US" sz="2200" dirty="0" smtClean="0">
              <a:solidFill>
                <a:schemeClr val="tx1"/>
              </a:solidFill>
              <a:ea typeface="宋体" panose="02010600030101010101" pitchFamily="2" charset="-122"/>
              <a:cs typeface="+mn-lt"/>
              <a:sym typeface="+mn-ea"/>
            </a:endParaRPr>
          </a:p>
        </p:txBody>
      </p:sp>
      <p:grpSp>
        <p:nvGrpSpPr>
          <p:cNvPr id="28" name="Group 298"/>
          <p:cNvGrpSpPr>
            <a:grpSpLocks noChangeAspect="1"/>
          </p:cNvGrpSpPr>
          <p:nvPr/>
        </p:nvGrpSpPr>
        <p:grpSpPr bwMode="auto">
          <a:xfrm>
            <a:off x="1860550" y="3061335"/>
            <a:ext cx="6797040" cy="3399790"/>
            <a:chOff x="582" y="10"/>
            <a:chExt cx="5706" cy="2854"/>
          </a:xfrm>
        </p:grpSpPr>
        <p:pic>
          <p:nvPicPr>
            <p:cNvPr id="29" name="Picture 30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2" y="10"/>
              <a:ext cx="5706" cy="2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文本框 5"/>
          <p:cNvSpPr txBox="1"/>
          <p:nvPr/>
        </p:nvSpPr>
        <p:spPr>
          <a:xfrm>
            <a:off x="393065" y="3712210"/>
            <a:ext cx="1435735" cy="1911350"/>
          </a:xfrm>
          <a:prstGeom prst="rect">
            <a:avLst/>
          </a:prstGeom>
          <a:noFill/>
        </p:spPr>
        <p:txBody>
          <a:bodyPr wrap="square" rtlCol="0">
            <a:noAutofit/>
          </a:bodyPr>
          <a:p>
            <a:r>
              <a:rPr lang="en-US" altLang="zh-CN" sz="2000">
                <a:solidFill>
                  <a:schemeClr val="tx1"/>
                </a:solidFill>
              </a:rPr>
              <a:t>可以通过输入命令“mongo -help”的方式显示帮助信息。</a:t>
            </a:r>
            <a:endParaRPr lang="en-US" altLang="zh-CN" sz="2000">
              <a:solidFill>
                <a:schemeClr val="tx1"/>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par>
                                <p:cTn id="9" presetID="2" presetClass="exit" presetSubtype="4" fill="hold" nodeType="withEffect">
                                  <p:stCondLst>
                                    <p:cond delay="0"/>
                                  </p:stCondLst>
                                  <p:childTnLst>
                                    <p:anim calcmode="lin" valueType="num">
                                      <p:cBhvr additive="base">
                                        <p:cTn id="10" dur="500"/>
                                        <p:tgtEl>
                                          <p:spTgt spid="28"/>
                                        </p:tgtEl>
                                        <p:attrNameLst>
                                          <p:attrName>ppt_x</p:attrName>
                                        </p:attrNameLst>
                                      </p:cBhvr>
                                      <p:tavLst>
                                        <p:tav tm="0">
                                          <p:val>
                                            <p:strVal val="ppt_x"/>
                                          </p:val>
                                        </p:tav>
                                        <p:tav tm="100000">
                                          <p:val>
                                            <p:strVal val="ppt_x"/>
                                          </p:val>
                                        </p:tav>
                                      </p:tavLst>
                                    </p:anim>
                                    <p:anim calcmode="lin" valueType="num">
                                      <p:cBhvr additive="base">
                                        <p:cTn id="11" dur="500"/>
                                        <p:tgtEl>
                                          <p:spTgt spid="28"/>
                                        </p:tgtEl>
                                        <p:attrNameLst>
                                          <p:attrName>ppt_y</p:attrName>
                                        </p:attrNameLst>
                                      </p:cBhvr>
                                      <p:tavLst>
                                        <p:tav tm="0">
                                          <p:val>
                                            <p:strVal val="ppt_y"/>
                                          </p:val>
                                        </p:tav>
                                        <p:tav tm="100000">
                                          <p:val>
                                            <p:strVal val="1+ppt_h/2"/>
                                          </p:val>
                                        </p:tav>
                                      </p:tavLst>
                                    </p:anim>
                                    <p:set>
                                      <p:cBhvr>
                                        <p:cTn id="12"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大数据技术</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92710" y="1353185"/>
            <a:ext cx="7056755" cy="4051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chemeClr val="tx2">
                    <a:lumMod val="75000"/>
                    <a:lumOff val="25000"/>
                  </a:schemeClr>
                </a:solidFill>
                <a:ea typeface="黑体" panose="02010609060101010101" pitchFamily="49" charset="-122"/>
                <a:cs typeface="+mn-lt"/>
                <a:sym typeface="+mn-ea"/>
              </a:rPr>
              <a:t>  * MongoDB</a:t>
            </a:r>
            <a:endParaRPr lang="en-US" altLang="zh-CN" dirty="0" smtClean="0">
              <a:solidFill>
                <a:schemeClr val="tx2">
                  <a:lumMod val="75000"/>
                  <a:lumOff val="25000"/>
                </a:schemeClr>
              </a:solidFill>
              <a:ea typeface="黑体" panose="02010609060101010101" pitchFamily="49" charset="-122"/>
              <a:cs typeface="+mn-lt"/>
              <a:sym typeface="+mn-ea"/>
            </a:endParaRPr>
          </a:p>
        </p:txBody>
      </p:sp>
      <p:sp>
        <p:nvSpPr>
          <p:cNvPr id="4" name="Rectangle 3"/>
          <p:cNvSpPr>
            <a:spLocks noGrp="1" noRot="1"/>
          </p:cNvSpPr>
          <p:nvPr>
            <p:custDataLst>
              <p:tags r:id="rId2"/>
            </p:custDataLst>
          </p:nvPr>
        </p:nvSpPr>
        <p:spPr>
          <a:xfrm>
            <a:off x="495300" y="834390"/>
            <a:ext cx="5242560" cy="4984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大数据管理技术与 MongoDB</a:t>
            </a:r>
            <a:endParaRPr lang="en-US" altLang="zh-CN" sz="2800" dirty="0" smtClean="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Rectangle 3"/>
          <p:cNvSpPr>
            <a:spLocks noGrp="1" noRot="1"/>
          </p:cNvSpPr>
          <p:nvPr>
            <p:custDataLst>
              <p:tags r:id="rId3"/>
            </p:custDataLst>
          </p:nvPr>
        </p:nvSpPr>
        <p:spPr>
          <a:xfrm>
            <a:off x="147955" y="1767205"/>
            <a:ext cx="8869680" cy="12452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2">
                    <a:lumMod val="75000"/>
                    <a:lumOff val="25000"/>
                  </a:schemeClr>
                </a:solidFill>
                <a:ea typeface="黑体" panose="02010609060101010101" pitchFamily="49" charset="-122"/>
                <a:cs typeface="+mn-lt"/>
                <a:sym typeface="+mn-ea"/>
              </a:rPr>
              <a:t>    4. </a:t>
            </a:r>
            <a:r>
              <a:rPr lang="zh-CN" altLang="en-US" sz="2300" dirty="0" smtClean="0">
                <a:solidFill>
                  <a:schemeClr val="tx2">
                    <a:lumMod val="75000"/>
                    <a:lumOff val="25000"/>
                  </a:schemeClr>
                </a:solidFill>
                <a:ea typeface="黑体" panose="02010609060101010101" pitchFamily="49" charset="-122"/>
                <a:cs typeface="+mn-lt"/>
                <a:sym typeface="+mn-ea"/>
              </a:rPr>
              <a:t>MongoDB 的操作方法</a:t>
            </a:r>
            <a:endParaRPr lang="zh-CN" altLang="en-US" sz="2300" dirty="0" smtClean="0">
              <a:solidFill>
                <a:schemeClr val="tx2">
                  <a:lumMod val="75000"/>
                  <a:lumOff val="25000"/>
                </a:schemeClr>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ea typeface="黑体" panose="02010609060101010101" pitchFamily="49" charset="-122"/>
                <a:cs typeface="+mn-lt"/>
                <a:sym typeface="+mn-ea"/>
              </a:rPr>
              <a:t>      </a:t>
            </a:r>
            <a:r>
              <a:rPr sz="2200" dirty="0" smtClean="0">
                <a:solidFill>
                  <a:schemeClr val="tx1"/>
                </a:solidFill>
                <a:ea typeface="黑体" panose="02010609060101010101" pitchFamily="49" charset="-122"/>
                <a:cs typeface="+mn-lt"/>
                <a:sym typeface="+mn-ea"/>
              </a:rPr>
              <a:t>（</a:t>
            </a:r>
            <a:r>
              <a:rPr lang="en-US" sz="2200" dirty="0" smtClean="0">
                <a:solidFill>
                  <a:schemeClr val="tx1"/>
                </a:solidFill>
                <a:ea typeface="黑体" panose="02010609060101010101" pitchFamily="49" charset="-122"/>
                <a:cs typeface="+mn-lt"/>
                <a:sym typeface="+mn-ea"/>
              </a:rPr>
              <a:t>2</a:t>
            </a:r>
            <a:r>
              <a:rPr sz="2200" dirty="0" smtClean="0">
                <a:solidFill>
                  <a:schemeClr val="tx1"/>
                </a:solidFill>
                <a:ea typeface="黑体" panose="02010609060101010101" pitchFamily="49" charset="-122"/>
                <a:cs typeface="+mn-lt"/>
                <a:sym typeface="+mn-ea"/>
              </a:rPr>
              <a:t>）数据库级操作命令。输入命令“mongod”启动客户端后可以使用以下命令。</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pic>
        <p:nvPicPr>
          <p:cNvPr id="22" name="image150.png"/>
          <p:cNvPicPr>
            <a:picLocks noChangeAspect="1"/>
          </p:cNvPicPr>
          <p:nvPr/>
        </p:nvPicPr>
        <p:blipFill>
          <a:blip r:embed="rId4" cstate="print"/>
          <a:stretch>
            <a:fillRect/>
          </a:stretch>
        </p:blipFill>
        <p:spPr>
          <a:xfrm>
            <a:off x="3826510" y="2623185"/>
            <a:ext cx="4434205" cy="1183005"/>
          </a:xfrm>
          <a:prstGeom prst="rect">
            <a:avLst/>
          </a:prstGeom>
        </p:spPr>
      </p:pic>
      <p:sp>
        <p:nvSpPr>
          <p:cNvPr id="3" name="Rectangle 3"/>
          <p:cNvSpPr>
            <a:spLocks noGrp="1" noRot="1"/>
          </p:cNvSpPr>
          <p:nvPr>
            <p:custDataLst>
              <p:tags r:id="rId5"/>
            </p:custDataLst>
          </p:nvPr>
        </p:nvSpPr>
        <p:spPr>
          <a:xfrm>
            <a:off x="274955" y="2970530"/>
            <a:ext cx="3575685" cy="8007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①  显示所有数据库。输入命令：show dbs。</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7" name="Rectangle 3"/>
          <p:cNvSpPr>
            <a:spLocks noGrp="1" noRot="1"/>
          </p:cNvSpPr>
          <p:nvPr>
            <p:custDataLst>
              <p:tags r:id="rId6"/>
            </p:custDataLst>
          </p:nvPr>
        </p:nvSpPr>
        <p:spPr>
          <a:xfrm>
            <a:off x="258445" y="3886835"/>
            <a:ext cx="3575685" cy="8007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②  查看当前数据库。输入命令：db。</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sp>
        <p:nvSpPr>
          <p:cNvPr id="8" name="Rectangle 3"/>
          <p:cNvSpPr>
            <a:spLocks noGrp="1" noRot="1"/>
          </p:cNvSpPr>
          <p:nvPr>
            <p:custDataLst>
              <p:tags r:id="rId7"/>
            </p:custDataLst>
          </p:nvPr>
        </p:nvSpPr>
        <p:spPr>
          <a:xfrm>
            <a:off x="241935" y="4731385"/>
            <a:ext cx="3583940" cy="17411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ea typeface="宋体" panose="02010600030101010101" pitchFamily="2" charset="-122"/>
                <a:cs typeface="+mn-lt"/>
                <a:sym typeface="+mn-ea"/>
              </a:rPr>
              <a:t>          ③  切换当前数据库。输入命令：use 数据库名。 例如，“use chao”即可将当前数据库切换为数据库 chao。</a:t>
            </a:r>
            <a:endParaRPr lang="en-US" sz="2200" dirty="0" smtClean="0">
              <a:solidFill>
                <a:schemeClr val="tx1"/>
              </a:solidFill>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sz="2200" dirty="0" smtClean="0">
              <a:solidFill>
                <a:schemeClr val="tx1"/>
              </a:solidFill>
              <a:ea typeface="宋体" panose="02010600030101010101" pitchFamily="2" charset="-122"/>
              <a:cs typeface="+mn-lt"/>
              <a:sym typeface="+mn-ea"/>
            </a:endParaRPr>
          </a:p>
        </p:txBody>
      </p:sp>
      <p:pic>
        <p:nvPicPr>
          <p:cNvPr id="23" name="image151.png"/>
          <p:cNvPicPr>
            <a:picLocks noChangeAspect="1"/>
          </p:cNvPicPr>
          <p:nvPr/>
        </p:nvPicPr>
        <p:blipFill>
          <a:blip r:embed="rId8" cstate="print"/>
          <a:stretch>
            <a:fillRect/>
          </a:stretch>
        </p:blipFill>
        <p:spPr>
          <a:xfrm>
            <a:off x="3754755" y="4015105"/>
            <a:ext cx="5262880" cy="602615"/>
          </a:xfrm>
          <a:prstGeom prst="rect">
            <a:avLst/>
          </a:prstGeom>
        </p:spPr>
      </p:pic>
      <p:pic>
        <p:nvPicPr>
          <p:cNvPr id="24" name="image152.png"/>
          <p:cNvPicPr>
            <a:picLocks noChangeAspect="1"/>
          </p:cNvPicPr>
          <p:nvPr/>
        </p:nvPicPr>
        <p:blipFill>
          <a:blip r:embed="rId9" cstate="print"/>
          <a:stretch>
            <a:fillRect/>
          </a:stretch>
        </p:blipFill>
        <p:spPr>
          <a:xfrm>
            <a:off x="3673475" y="5127625"/>
            <a:ext cx="5313680" cy="766445"/>
          </a:xfrm>
          <a:prstGeom prst="rect">
            <a:avLst/>
          </a:prstGeom>
        </p:spPr>
      </p:pic>
    </p:spTree>
  </p:cSld>
  <p:clrMapOvr>
    <a:masterClrMapping/>
  </p:clrMapOvr>
  <p:transition/>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TABLE_ENDDRAG_ORIGIN_RECT" val="943*292"/>
  <p:tag name="TABLE_ENDDRAG_RECT" val="6*286*943*292"/>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BEAUTIFY_FLAG" val=""/>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TABLE_ENDDRAG_ORIGIN_RECT" val="676*212"/>
  <p:tag name="TABLE_ENDDRAG_RECT" val="16*229*676*212"/>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80.xml><?xml version="1.0" encoding="utf-8"?>
<p:tagLst xmlns:p="http://schemas.openxmlformats.org/presentationml/2006/main">
  <p:tag name="KSO_WM_BEAUTIFY_FLAG" val=""/>
</p:tagLst>
</file>

<file path=ppt/tags/tag281.xml><?xml version="1.0" encoding="utf-8"?>
<p:tagLst xmlns:p="http://schemas.openxmlformats.org/presentationml/2006/main">
  <p:tag name="KSO_WM_BEAUTIFY_FLAG" val=""/>
</p:tagLst>
</file>

<file path=ppt/tags/tag282.xml><?xml version="1.0" encoding="utf-8"?>
<p:tagLst xmlns:p="http://schemas.openxmlformats.org/presentationml/2006/main">
  <p:tag name="KSO_WM_BEAUTIFY_FLAG" val=""/>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
</p:tagLst>
</file>

<file path=ppt/tags/tag286.xml><?xml version="1.0" encoding="utf-8"?>
<p:tagLst xmlns:p="http://schemas.openxmlformats.org/presentationml/2006/main">
  <p:tag name="KSO_WM_BEAUTIFY_FLAG" val=""/>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BEAUTIFY_FLAG" val=""/>
</p:tagLst>
</file>

<file path=ppt/tags/tag292.xml><?xml version="1.0" encoding="utf-8"?>
<p:tagLst xmlns:p="http://schemas.openxmlformats.org/presentationml/2006/main">
  <p:tag name="TABLE_ENDDRAG_ORIGIN_RECT" val="675*173"/>
  <p:tag name="TABLE_ENDDRAG_RECT" val="16*336*675*173"/>
</p:tagLst>
</file>

<file path=ppt/tags/tag293.xml><?xml version="1.0" encoding="utf-8"?>
<p:tagLst xmlns:p="http://schemas.openxmlformats.org/presentationml/2006/main">
  <p:tag name="KSO_WM_BEAUTIFY_FLAG" val=""/>
</p:tagLst>
</file>

<file path=ppt/tags/tag294.xml><?xml version="1.0" encoding="utf-8"?>
<p:tagLst xmlns:p="http://schemas.openxmlformats.org/presentationml/2006/main">
  <p:tag name="KSO_WM_BEAUTIFY_FLAG" val=""/>
</p:tagLst>
</file>

<file path=ppt/tags/tag295.xml><?xml version="1.0" encoding="utf-8"?>
<p:tagLst xmlns:p="http://schemas.openxmlformats.org/presentationml/2006/main">
  <p:tag name="KSO_WM_BEAUTIFY_FLAG" val=""/>
</p:tagLst>
</file>

<file path=ppt/tags/tag296.xml><?xml version="1.0" encoding="utf-8"?>
<p:tagLst xmlns:p="http://schemas.openxmlformats.org/presentationml/2006/main">
  <p:tag name="KSO_WM_BEAUTIFY_FLAG" val=""/>
</p:tagLst>
</file>

<file path=ppt/tags/tag297.xml><?xml version="1.0" encoding="utf-8"?>
<p:tagLst xmlns:p="http://schemas.openxmlformats.org/presentationml/2006/main">
  <p:tag name="KSO_WM_BEAUTIFY_FLAG" val=""/>
</p:tagLst>
</file>

<file path=ppt/tags/tag298.xml><?xml version="1.0" encoding="utf-8"?>
<p:tagLst xmlns:p="http://schemas.openxmlformats.org/presentationml/2006/main">
  <p:tag name="KSO_WM_BEAUTIFY_FLAG" val=""/>
</p:tagLst>
</file>

<file path=ppt/tags/tag29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00.xml><?xml version="1.0" encoding="utf-8"?>
<p:tagLst xmlns:p="http://schemas.openxmlformats.org/presentationml/2006/main">
  <p:tag name="KSO_WM_BEAUTIFY_FLAG" val=""/>
</p:tagLst>
</file>

<file path=ppt/tags/tag301.xml><?xml version="1.0" encoding="utf-8"?>
<p:tagLst xmlns:p="http://schemas.openxmlformats.org/presentationml/2006/main">
  <p:tag name="KSO_WM_BEAUTIFY_FLAG" val=""/>
</p:tagLst>
</file>

<file path=ppt/tags/tag302.xml><?xml version="1.0" encoding="utf-8"?>
<p:tagLst xmlns:p="http://schemas.openxmlformats.org/presentationml/2006/main">
  <p:tag name="KSO_WM_BEAUTIFY_FLAG" val=""/>
</p:tagLst>
</file>

<file path=ppt/tags/tag303.xml><?xml version="1.0" encoding="utf-8"?>
<p:tagLst xmlns:p="http://schemas.openxmlformats.org/presentationml/2006/main">
  <p:tag name="KSO_WM_BEAUTIFY_FLAG" val=""/>
</p:tagLst>
</file>

<file path=ppt/tags/tag304.xml><?xml version="1.0" encoding="utf-8"?>
<p:tagLst xmlns:p="http://schemas.openxmlformats.org/presentationml/2006/main">
  <p:tag name="KSO_WM_BEAUTIFY_FLAG" val=""/>
</p:tagLst>
</file>

<file path=ppt/tags/tag305.xml><?xml version="1.0" encoding="utf-8"?>
<p:tagLst xmlns:p="http://schemas.openxmlformats.org/presentationml/2006/main">
  <p:tag name="KSO_WM_BEAUTIFY_FLAG" val=""/>
</p:tagLst>
</file>

<file path=ppt/tags/tag306.xml><?xml version="1.0" encoding="utf-8"?>
<p:tagLst xmlns:p="http://schemas.openxmlformats.org/presentationml/2006/main">
  <p:tag name="KSO_WPP_MARK_KEY" val="49d2eca4-30e1-4ef7-9bc7-486bee5195f9"/>
  <p:tag name="COMMONDATA" val="eyJoZGlkIjoiYWU0ZmM3NzM2M2MzNjY4OGU3MWVlODFhMGQ0MTAxM2IifQ=="/>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 name="TABLE_ENDDRAG_ORIGIN_RECT" val="705*287"/>
  <p:tag name="TABLE_ENDDRAG_RECT" val="6*241*705*287"/>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TABLE_ENDDRAG_ORIGIN_RECT" val="704*364"/>
  <p:tag name="TABLE_ENDDRAG_RECT" val="8*145*704*364"/>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CS152-SP98">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CS152-SP9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lnDef>
  </a:objectDefaults>
  <a:extraClrSchemeLst>
    <a:extraClrScheme>
      <a:clrScheme name="CS152-SP98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152-SP98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S152-SP98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152-SP98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152-SP9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152-SP9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S152-SP9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34265</Words>
  <Application>WPS 演示</Application>
  <PresentationFormat>信纸(8.5x11 英寸)</PresentationFormat>
  <Paragraphs>1680</Paragraphs>
  <Slides>124</Slides>
  <Notes>6</Notes>
  <HiddenSlides>0</HiddenSlides>
  <MMClips>0</MMClips>
  <ScaleCrop>false</ScaleCrop>
  <HeadingPairs>
    <vt:vector size="8" baseType="variant">
      <vt:variant>
        <vt:lpstr>已用的字体</vt:lpstr>
      </vt:variant>
      <vt:variant>
        <vt:i4>17</vt:i4>
      </vt:variant>
      <vt:variant>
        <vt:lpstr>主题</vt:lpstr>
      </vt:variant>
      <vt:variant>
        <vt:i4>1</vt:i4>
      </vt:variant>
      <vt:variant>
        <vt:lpstr>嵌入 OLE 服务器</vt:lpstr>
      </vt:variant>
      <vt:variant>
        <vt:i4>1</vt:i4>
      </vt:variant>
      <vt:variant>
        <vt:lpstr>幻灯片标题</vt:lpstr>
      </vt:variant>
      <vt:variant>
        <vt:i4>124</vt:i4>
      </vt:variant>
    </vt:vector>
  </HeadingPairs>
  <TitlesOfParts>
    <vt:vector size="143" baseType="lpstr">
      <vt:lpstr>Arial</vt:lpstr>
      <vt:lpstr>宋体</vt:lpstr>
      <vt:lpstr>Wingdings</vt:lpstr>
      <vt:lpstr>Times New Roman</vt:lpstr>
      <vt:lpstr>黑体</vt:lpstr>
      <vt:lpstr>仿宋</vt:lpstr>
      <vt:lpstr>Symbol</vt:lpstr>
      <vt:lpstr>微软雅黑</vt:lpstr>
      <vt:lpstr>等线</vt:lpstr>
      <vt:lpstr>Arial Unicode MS</vt:lpstr>
      <vt:lpstr>Calibri</vt:lpstr>
      <vt:lpstr>Arial</vt:lpstr>
      <vt:lpstr>华文新魏</vt:lpstr>
      <vt:lpstr>华文中宋</vt:lpstr>
      <vt:lpstr>Courier New</vt:lpstr>
      <vt:lpstr>华文楷体</vt:lpstr>
      <vt:lpstr>华文仿宋</vt:lpstr>
      <vt:lpstr>CS152-SP98</vt:lpstr>
      <vt:lpstr>Visio.Drawing.15</vt:lpstr>
      <vt:lpstr> 数据科学导论</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lpstr>第6章 大数据技术</vt:lpstr>
    </vt:vector>
  </TitlesOfParts>
  <Company>UC Berkeley</Company>
  <LinksUpToDate>false</LinksUpToDate>
  <SharedDoc>false</SharedDoc>
  <HyperlinksChanged>false</HyperlinksChanged>
  <AppVersion>14.0000</AppVersion>
  <Pages>47</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Computer Architecture</dc:title>
  <dc:creator/>
  <cp:lastModifiedBy>WPS_1662112355</cp:lastModifiedBy>
  <cp:revision>2506</cp:revision>
  <cp:lastPrinted>1999-08-22T22:40:00Z</cp:lastPrinted>
  <dcterms:created xsi:type="dcterms:W3CDTF">1997-08-19T16:58:00Z</dcterms:created>
  <dcterms:modified xsi:type="dcterms:W3CDTF">2025-04-22T05:39:51Z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2052-12.1.0.20784</vt:lpwstr>
  </property>
  <property fmtid="{D5CDD505-2E9C-101B-9397-08002B2CF9AE}" pid="3" name="ICV">
    <vt:lpwstr>95EB22527693432D84F20EF85A1D4B89_12</vt:lpwstr>
  </property>
</Properties>
</file>

<file path=docProps/thumbnail.jpeg>
</file>